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2" r:id="rId15"/>
    <p:sldId id="277" r:id="rId16"/>
    <p:sldId id="284" r:id="rId17"/>
    <p:sldId id="282" r:id="rId18"/>
    <p:sldId id="289" r:id="rId19"/>
    <p:sldId id="281" r:id="rId20"/>
    <p:sldId id="290" r:id="rId21"/>
    <p:sldId id="293" r:id="rId22"/>
    <p:sldId id="294" r:id="rId23"/>
    <p:sldId id="295" r:id="rId24"/>
    <p:sldId id="296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4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2"/>
  </p:normalViewPr>
  <p:slideViewPr>
    <p:cSldViewPr snapToGrid="0">
      <p:cViewPr varScale="1">
        <p:scale>
          <a:sx n="95" d="100"/>
          <a:sy n="95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2ED9B-4C43-8ECE-7FB7-3EDA10ECD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129B9-2360-5C2C-D786-EEB44FB84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DA503-B055-8AAB-1CF2-CE6DEFA8B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01C5-6189-3B49-AA57-DEAB24303EB8}" type="datetimeFigureOut">
              <a:rPr lang="en-US" smtClean="0"/>
              <a:t>7/9/23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CAC53-39AE-F9EC-ED57-D1196D4D2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E7BB0-0B65-7870-C43B-F9D9E0EE6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5DB5-FA2F-B54F-80E8-5B752B3C2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3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2B08A-C1B4-7B0A-7E7E-37247407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4D306-0105-1278-9894-C352BD39B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05C19-725D-022E-72D6-758EA38B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01C5-6189-3B49-AA57-DEAB24303EB8}" type="datetimeFigureOut">
              <a:rPr lang="en-US" smtClean="0"/>
              <a:t>7/9/23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2805B-D2D8-8646-95CB-78A1C6676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F23F8-EC77-8E03-76BA-A62BCF288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5DB5-FA2F-B54F-80E8-5B752B3C2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7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1DC4F3-05DA-AB44-AE4F-2E74D082AF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348BD-CCC4-3F23-395B-CE6ABC0B0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3C007-2512-E163-F1BB-1AA89CFBB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01C5-6189-3B49-AA57-DEAB24303EB8}" type="datetimeFigureOut">
              <a:rPr lang="en-US" smtClean="0"/>
              <a:t>7/9/23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8826B-1C18-1B9D-A2A6-AFC3E6FE8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81F67-2C81-A1C6-8ABF-D2EF1AE5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5DB5-FA2F-B54F-80E8-5B752B3C2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94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B614-EA9C-53A2-1709-1D2CE326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FBECB-3CC9-DB67-2347-CC22E4D54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CE594-0B54-C7E3-B8C9-18C826CD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01C5-6189-3B49-AA57-DEAB24303EB8}" type="datetimeFigureOut">
              <a:rPr lang="en-US" smtClean="0"/>
              <a:t>7/9/23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E2A07-0377-5B1B-2B44-B21E49BA4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D4A6-86CF-9175-7809-CAB3AE67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5DB5-FA2F-B54F-80E8-5B752B3C2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67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6A7EA-EDA9-AC23-2219-5CCF7F46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4BE15-0E6F-7B80-020D-91E0AE499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90C1B-9890-6CAC-8C37-90D9DB93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01C5-6189-3B49-AA57-DEAB24303EB8}" type="datetimeFigureOut">
              <a:rPr lang="en-US" smtClean="0"/>
              <a:t>7/9/23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301C8-FFCF-8CE3-D880-9EECFC26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B987-A947-78F1-6952-A36E52C6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5DB5-FA2F-B54F-80E8-5B752B3C2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28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B7A3E-B1EC-90AF-D8B8-2F976FEA2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168BA-AA34-B364-1896-3EAE4CD44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32CA4-B971-53E8-7AEB-E19616D46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8CA8C4-194E-7956-3C27-93906A9FA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01C5-6189-3B49-AA57-DEAB24303EB8}" type="datetimeFigureOut">
              <a:rPr lang="en-US" smtClean="0"/>
              <a:t>7/9/23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1EAFD-F55D-F58C-B4A0-D0F5EB44A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6DFAC-F876-B1BC-63ED-97E38F9C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5DB5-FA2F-B54F-80E8-5B752B3C2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5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3E698-ABD4-FD0F-ED42-0F212F902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30E7C-8C49-5C07-2690-BB6E84146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DFE43-DFE7-936A-434B-828F022EA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6CE85D-038C-0843-AA86-9FE331DE45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165F33-C6AD-8E7B-5943-357B49A33D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AA65D5-E81E-7367-5B4E-520C76156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01C5-6189-3B49-AA57-DEAB24303EB8}" type="datetimeFigureOut">
              <a:rPr lang="en-US" smtClean="0"/>
              <a:t>7/9/23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A7BF6-BF8F-5238-1109-91858AEC3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BEA104-225B-E22E-31A7-91826AC1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5DB5-FA2F-B54F-80E8-5B752B3C2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2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1EF1-5652-0527-4848-0980CF516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3154B-3B25-0EB7-DC85-366E04423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01C5-6189-3B49-AA57-DEAB24303EB8}" type="datetimeFigureOut">
              <a:rPr lang="en-US" smtClean="0"/>
              <a:t>7/9/23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D2635A-C6CF-9017-4F85-E9513F83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5E92F-9B58-83ED-DBCD-9B98EDEE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5DB5-FA2F-B54F-80E8-5B752B3C2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86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2873E-E772-9610-9226-47957BC44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01C5-6189-3B49-AA57-DEAB24303EB8}" type="datetimeFigureOut">
              <a:rPr lang="en-US" smtClean="0"/>
              <a:t>7/9/23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A0100-539A-1BFD-8B05-F831768E0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3D1FA-D46C-C55D-E918-8E964BCA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5DB5-FA2F-B54F-80E8-5B752B3C2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4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510F-C661-3ABF-C459-BA61136E7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259CB-0201-C7D3-20D6-9EEECDDAF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D7232-66F3-5E93-F95B-5BFC6B0EA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BBE95-C049-F74C-1BA3-DB70B78EE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01C5-6189-3B49-AA57-DEAB24303EB8}" type="datetimeFigureOut">
              <a:rPr lang="en-US" smtClean="0"/>
              <a:t>7/9/23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1B50A-6D2E-0DAF-F562-136EB51A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0550F-7D69-F326-F385-A0B1CA3F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5DB5-FA2F-B54F-80E8-5B752B3C2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61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90FDE-3C11-35F0-6C37-140C2675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01AA8-7E67-F345-7318-960802148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19E4E-CDF1-5531-7947-90BDDFEEB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AC7F9-F6DB-34A9-21FE-755EEE8B7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01C5-6189-3B49-AA57-DEAB24303EB8}" type="datetimeFigureOut">
              <a:rPr lang="en-US" smtClean="0"/>
              <a:t>7/9/23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4038C-EE36-DD69-D635-FE68DBD9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586C3-13A4-38B7-A508-8B2E81F52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5DB5-FA2F-B54F-80E8-5B752B3C2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26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65C05B-2C29-3767-FE5F-AB8B67B1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BF793-2611-F46B-044D-FB263288A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6A43F-BAF8-1CA2-D868-79628E25A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801C5-6189-3B49-AA57-DEAB24303EB8}" type="datetimeFigureOut">
              <a:rPr lang="en-US" smtClean="0"/>
              <a:t>7/9/23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EF29D-E00C-6444-3806-D8C5269D9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BDB79-8197-5923-F987-6EAE77219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65DB5-FA2F-B54F-80E8-5B752B3C2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59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lobalnews.ca/tag/toronto-collisio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torontopolice.on.ca/datasets/TorontoPS::ksi/explore?location=43.722211%2C-79.380682%2C10.00&amp;showTable=true" TargetMode="External"/><Relationship Id="rId2" Type="http://schemas.openxmlformats.org/officeDocument/2006/relationships/hyperlink" Target="https://toronto.weatherstats.ca/downloa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A75A-46F4-0783-20F2-917422A0A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194" y="767752"/>
            <a:ext cx="11147612" cy="948484"/>
          </a:xfrm>
        </p:spPr>
        <p:txBody>
          <a:bodyPr>
            <a:normAutofit/>
          </a:bodyPr>
          <a:lstStyle/>
          <a:p>
            <a:r>
              <a:rPr lang="en-US" sz="2800" dirty="0"/>
              <a:t>AASD4012 - Big Data Tools and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4A8142-06D9-9B14-8896-FC2AE3237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5811" y="1936467"/>
            <a:ext cx="9920378" cy="4423993"/>
          </a:xfrm>
        </p:spPr>
        <p:txBody>
          <a:bodyPr>
            <a:normAutofit/>
          </a:bodyPr>
          <a:lstStyle/>
          <a:p>
            <a:r>
              <a:rPr lang="en-US" sz="3500" dirty="0"/>
              <a:t>Exploring Toronto’s Traffic Accidents </a:t>
            </a:r>
          </a:p>
          <a:p>
            <a:r>
              <a:rPr lang="en-US" sz="3500" dirty="0"/>
              <a:t>and its Relationship with the Weather</a:t>
            </a:r>
          </a:p>
          <a:p>
            <a:endParaRPr lang="en-US" dirty="0"/>
          </a:p>
          <a:p>
            <a:r>
              <a:rPr lang="en-US" sz="1700" dirty="0"/>
              <a:t>Group 10</a:t>
            </a:r>
          </a:p>
          <a:p>
            <a:r>
              <a:rPr lang="en-CA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Thien An Trinh</a:t>
            </a:r>
          </a:p>
          <a:p>
            <a:r>
              <a:rPr lang="en-CA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Roman </a:t>
            </a:r>
            <a:r>
              <a:rPr lang="en-CA" sz="1600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Burekhin</a:t>
            </a:r>
            <a:endParaRPr lang="en-US" sz="1600" dirty="0"/>
          </a:p>
          <a:p>
            <a:r>
              <a:rPr lang="en-CA" sz="1600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Narjes</a:t>
            </a:r>
            <a:r>
              <a:rPr lang="en-CA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sz="1600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Amousoltani</a:t>
            </a:r>
            <a:r>
              <a:rPr lang="en-CA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sz="1600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Foroushani</a:t>
            </a:r>
            <a:endParaRPr lang="en-CA" sz="1600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r>
              <a:rPr lang="en-CA" sz="1600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Nishtha</a:t>
            </a:r>
            <a:r>
              <a:rPr lang="en-CA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Khanna</a:t>
            </a:r>
          </a:p>
          <a:p>
            <a:r>
              <a:rPr lang="en-CA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Shoaib Ahmed Khan</a:t>
            </a:r>
          </a:p>
          <a:p>
            <a:r>
              <a:rPr lang="en-CA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Tina </a:t>
            </a:r>
            <a:r>
              <a:rPr lang="en-CA" sz="1600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Khazaee</a:t>
            </a:r>
            <a:endParaRPr lang="en-CA" sz="1600" dirty="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r>
              <a:rPr lang="en-CA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Prithu Bhardwaj</a:t>
            </a:r>
          </a:p>
        </p:txBody>
      </p:sp>
    </p:spTree>
    <p:extLst>
      <p:ext uri="{BB962C8B-B14F-4D97-AF65-F5344CB8AC3E}">
        <p14:creationId xmlns:p14="http://schemas.microsoft.com/office/powerpoint/2010/main" val="3338556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22F1E15-CEC8-A835-25CA-571302709329}"/>
              </a:ext>
            </a:extLst>
          </p:cNvPr>
          <p:cNvGrpSpPr/>
          <p:nvPr/>
        </p:nvGrpSpPr>
        <p:grpSpPr>
          <a:xfrm>
            <a:off x="274504" y="2185147"/>
            <a:ext cx="1553156" cy="3039036"/>
            <a:chOff x="360768" y="2914057"/>
            <a:chExt cx="1553156" cy="3039036"/>
          </a:xfrm>
        </p:grpSpPr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F1F08256-AB4B-033B-7F4D-C5DA69C33EEF}"/>
                </a:ext>
              </a:extLst>
            </p:cNvPr>
            <p:cNvSpPr/>
            <p:nvPr/>
          </p:nvSpPr>
          <p:spPr>
            <a:xfrm>
              <a:off x="360768" y="2914057"/>
              <a:ext cx="1532964" cy="753035"/>
            </a:xfrm>
            <a:prstGeom prst="can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Transactional Database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9E6647E-C8A8-CCC1-E648-09C20EFEFC5A}"/>
                </a:ext>
              </a:extLst>
            </p:cNvPr>
            <p:cNvCxnSpPr>
              <a:cxnSpLocks/>
            </p:cNvCxnSpPr>
            <p:nvPr/>
          </p:nvCxnSpPr>
          <p:spPr>
            <a:xfrm>
              <a:off x="1147442" y="3667092"/>
              <a:ext cx="0" cy="551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4D63174-930A-8296-2C39-252611EB042C}"/>
                </a:ext>
              </a:extLst>
            </p:cNvPr>
            <p:cNvSpPr/>
            <p:nvPr/>
          </p:nvSpPr>
          <p:spPr>
            <a:xfrm>
              <a:off x="475089" y="4218422"/>
              <a:ext cx="1344706" cy="4303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SSIS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545F92E2-9CC5-00EA-7E72-7A502695B54C}"/>
                </a:ext>
              </a:extLst>
            </p:cNvPr>
            <p:cNvCxnSpPr>
              <a:cxnSpLocks/>
            </p:cNvCxnSpPr>
            <p:nvPr/>
          </p:nvCxnSpPr>
          <p:spPr>
            <a:xfrm>
              <a:off x="1147442" y="4648728"/>
              <a:ext cx="0" cy="551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>
              <a:extLst>
                <a:ext uri="{FF2B5EF4-FFF2-40B4-BE49-F238E27FC236}">
                  <a16:creationId xmlns:a16="http://schemas.microsoft.com/office/drawing/2014/main" id="{CBC48A4C-A732-AAEA-1C8C-EC24077FE354}"/>
                </a:ext>
              </a:extLst>
            </p:cNvPr>
            <p:cNvSpPr/>
            <p:nvPr/>
          </p:nvSpPr>
          <p:spPr>
            <a:xfrm>
              <a:off x="380960" y="5200058"/>
              <a:ext cx="1532964" cy="753035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Warehouse</a:t>
              </a:r>
            </a:p>
          </p:txBody>
        </p:sp>
      </p:grp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2BE82FFA-02BE-FE79-8C5A-7A7F582310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898" y="632012"/>
            <a:ext cx="9677597" cy="57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25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n 10">
            <a:extLst>
              <a:ext uri="{FF2B5EF4-FFF2-40B4-BE49-F238E27FC236}">
                <a16:creationId xmlns:a16="http://schemas.microsoft.com/office/drawing/2014/main" id="{9BD707CC-43D6-DBE8-A3D2-1A007B16DC31}"/>
              </a:ext>
            </a:extLst>
          </p:cNvPr>
          <p:cNvSpPr/>
          <p:nvPr/>
        </p:nvSpPr>
        <p:spPr>
          <a:xfrm>
            <a:off x="274504" y="2931310"/>
            <a:ext cx="1532964" cy="753035"/>
          </a:xfrm>
          <a:prstGeom prst="can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Warehouse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AB3DA2-5A11-78FA-7826-2FF521D82A24}"/>
              </a:ext>
            </a:extLst>
          </p:cNvPr>
          <p:cNvCxnSpPr>
            <a:cxnSpLocks/>
          </p:cNvCxnSpPr>
          <p:nvPr/>
        </p:nvCxnSpPr>
        <p:spPr>
          <a:xfrm>
            <a:off x="1061178" y="3684345"/>
            <a:ext cx="0" cy="55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451A9C-3E1E-CE84-946F-6A98EB0204A1}"/>
              </a:ext>
            </a:extLst>
          </p:cNvPr>
          <p:cNvCxnSpPr>
            <a:cxnSpLocks/>
          </p:cNvCxnSpPr>
          <p:nvPr/>
        </p:nvCxnSpPr>
        <p:spPr>
          <a:xfrm>
            <a:off x="1061178" y="2379980"/>
            <a:ext cx="0" cy="55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BED4D3E-8227-4716-98C8-02C3DD28A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9531"/>
            <a:ext cx="9699071" cy="576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67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7955329-2B21-48DF-00E6-5D526DF2BAE9}"/>
              </a:ext>
            </a:extLst>
          </p:cNvPr>
          <p:cNvGrpSpPr/>
          <p:nvPr/>
        </p:nvGrpSpPr>
        <p:grpSpPr>
          <a:xfrm>
            <a:off x="384286" y="2595282"/>
            <a:ext cx="1532964" cy="1667436"/>
            <a:chOff x="5759812" y="4477872"/>
            <a:chExt cx="1532964" cy="1667436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4B2C9595-213F-E64F-8523-6488AC32A296}"/>
                </a:ext>
              </a:extLst>
            </p:cNvPr>
            <p:cNvCxnSpPr>
              <a:cxnSpLocks/>
            </p:cNvCxnSpPr>
            <p:nvPr/>
          </p:nvCxnSpPr>
          <p:spPr>
            <a:xfrm>
              <a:off x="6650248" y="4941786"/>
              <a:ext cx="0" cy="416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Can 2">
              <a:extLst>
                <a:ext uri="{FF2B5EF4-FFF2-40B4-BE49-F238E27FC236}">
                  <a16:creationId xmlns:a16="http://schemas.microsoft.com/office/drawing/2014/main" id="{1D5669DE-AE6C-66A2-11DC-2185E3EAC89B}"/>
                </a:ext>
              </a:extLst>
            </p:cNvPr>
            <p:cNvSpPr/>
            <p:nvPr/>
          </p:nvSpPr>
          <p:spPr>
            <a:xfrm>
              <a:off x="5759812" y="5392273"/>
              <a:ext cx="1532964" cy="753035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Warehouse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1894816-6306-9D3A-C1BA-CB3686FD12E1}"/>
                </a:ext>
              </a:extLst>
            </p:cNvPr>
            <p:cNvSpPr/>
            <p:nvPr/>
          </p:nvSpPr>
          <p:spPr>
            <a:xfrm>
              <a:off x="5915565" y="4477872"/>
              <a:ext cx="1344706" cy="4303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PySpark</a:t>
              </a:r>
              <a:endParaRPr lang="en-US" sz="16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B956DD8-843D-7133-F451-0EF6C5EB3B58}"/>
                </a:ext>
              </a:extLst>
            </p:cNvPr>
            <p:cNvCxnSpPr>
              <a:cxnSpLocks/>
            </p:cNvCxnSpPr>
            <p:nvPr/>
          </p:nvCxnSpPr>
          <p:spPr>
            <a:xfrm>
              <a:off x="6509041" y="4941785"/>
              <a:ext cx="0" cy="416863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D7CE8EA-E45C-60C4-9F77-108284BCC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55" y="75852"/>
            <a:ext cx="7180093" cy="3272466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BF385FF2-7D30-93AA-89B6-F666CA524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155" y="3451191"/>
            <a:ext cx="6801991" cy="340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02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7955329-2B21-48DF-00E6-5D526DF2BAE9}"/>
              </a:ext>
            </a:extLst>
          </p:cNvPr>
          <p:cNvGrpSpPr/>
          <p:nvPr/>
        </p:nvGrpSpPr>
        <p:grpSpPr>
          <a:xfrm>
            <a:off x="384286" y="2595282"/>
            <a:ext cx="1532964" cy="1667436"/>
            <a:chOff x="5759812" y="4477872"/>
            <a:chExt cx="1532964" cy="1667436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4B2C9595-213F-E64F-8523-6488AC32A296}"/>
                </a:ext>
              </a:extLst>
            </p:cNvPr>
            <p:cNvCxnSpPr>
              <a:cxnSpLocks/>
            </p:cNvCxnSpPr>
            <p:nvPr/>
          </p:nvCxnSpPr>
          <p:spPr>
            <a:xfrm>
              <a:off x="6650248" y="4941786"/>
              <a:ext cx="0" cy="416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Can 2">
              <a:extLst>
                <a:ext uri="{FF2B5EF4-FFF2-40B4-BE49-F238E27FC236}">
                  <a16:creationId xmlns:a16="http://schemas.microsoft.com/office/drawing/2014/main" id="{1D5669DE-AE6C-66A2-11DC-2185E3EAC89B}"/>
                </a:ext>
              </a:extLst>
            </p:cNvPr>
            <p:cNvSpPr/>
            <p:nvPr/>
          </p:nvSpPr>
          <p:spPr>
            <a:xfrm>
              <a:off x="5759812" y="5392273"/>
              <a:ext cx="1532964" cy="753035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Warehouse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1894816-6306-9D3A-C1BA-CB3686FD12E1}"/>
                </a:ext>
              </a:extLst>
            </p:cNvPr>
            <p:cNvSpPr/>
            <p:nvPr/>
          </p:nvSpPr>
          <p:spPr>
            <a:xfrm>
              <a:off x="5915565" y="4477872"/>
              <a:ext cx="1344706" cy="4303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PySpark</a:t>
              </a:r>
              <a:endParaRPr lang="en-US" sz="16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B956DD8-843D-7133-F451-0EF6C5EB3B58}"/>
                </a:ext>
              </a:extLst>
            </p:cNvPr>
            <p:cNvCxnSpPr>
              <a:cxnSpLocks/>
            </p:cNvCxnSpPr>
            <p:nvPr/>
          </p:nvCxnSpPr>
          <p:spPr>
            <a:xfrm>
              <a:off x="6509041" y="4941785"/>
              <a:ext cx="0" cy="416863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38F64E8-B99C-B279-6BA4-180C5600A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758" y="235332"/>
            <a:ext cx="8366280" cy="4207274"/>
          </a:xfrm>
          <a:prstGeom prst="rect">
            <a:avLst/>
          </a:prstGeom>
        </p:spPr>
      </p:pic>
      <p:pic>
        <p:nvPicPr>
          <p:cNvPr id="10" name="Picture 9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E6D99E5-FA58-9436-A548-6C9D0204E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154" y="4813542"/>
            <a:ext cx="8318884" cy="14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70F22B-7B93-C517-F66C-A9D1A7477AB8}"/>
              </a:ext>
            </a:extLst>
          </p:cNvPr>
          <p:cNvSpPr/>
          <p:nvPr/>
        </p:nvSpPr>
        <p:spPr>
          <a:xfrm>
            <a:off x="152400" y="162150"/>
            <a:ext cx="1272988" cy="4160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Visualization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BE99A48-E33A-F23A-A6B7-363C52C497A4}"/>
              </a:ext>
            </a:extLst>
          </p:cNvPr>
          <p:cNvGrpSpPr/>
          <p:nvPr/>
        </p:nvGrpSpPr>
        <p:grpSpPr>
          <a:xfrm>
            <a:off x="2024927" y="597267"/>
            <a:ext cx="7013223" cy="5663466"/>
            <a:chOff x="2656938" y="370187"/>
            <a:chExt cx="7013223" cy="5663466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01DDDBE-9DF6-092A-4B8F-42DE23266727}"/>
                </a:ext>
              </a:extLst>
            </p:cNvPr>
            <p:cNvGrpSpPr/>
            <p:nvPr/>
          </p:nvGrpSpPr>
          <p:grpSpPr>
            <a:xfrm>
              <a:off x="3996060" y="370187"/>
              <a:ext cx="5674101" cy="5663466"/>
              <a:chOff x="1425388" y="582473"/>
              <a:chExt cx="5674101" cy="5663466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48705C3B-660A-00C1-6A09-0815C6ED02CB}"/>
                  </a:ext>
                </a:extLst>
              </p:cNvPr>
              <p:cNvGrpSpPr/>
              <p:nvPr/>
            </p:nvGrpSpPr>
            <p:grpSpPr>
              <a:xfrm>
                <a:off x="1976718" y="3612881"/>
                <a:ext cx="5122771" cy="2633058"/>
                <a:chOff x="1976718" y="3612881"/>
                <a:chExt cx="5122771" cy="2633058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97B44E6C-F103-1C8E-9ABC-83653B207956}"/>
                    </a:ext>
                  </a:extLst>
                </p:cNvPr>
                <p:cNvGrpSpPr/>
                <p:nvPr/>
              </p:nvGrpSpPr>
              <p:grpSpPr>
                <a:xfrm>
                  <a:off x="2576225" y="3612881"/>
                  <a:ext cx="4523264" cy="2633057"/>
                  <a:chOff x="2576225" y="3533223"/>
                  <a:chExt cx="4523264" cy="2633057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51167EC0-C592-5AFE-D8B6-B119D5B22D10}"/>
                      </a:ext>
                    </a:extLst>
                  </p:cNvPr>
                  <p:cNvSpPr/>
                  <p:nvPr/>
                </p:nvSpPr>
                <p:spPr>
                  <a:xfrm>
                    <a:off x="5377144" y="3886549"/>
                    <a:ext cx="1722345" cy="584775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Injury</a:t>
                    </a: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48B11F3-9CF1-5871-5C29-023C6B5BCEAF}"/>
                      </a:ext>
                    </a:extLst>
                  </p:cNvPr>
                  <p:cNvSpPr/>
                  <p:nvPr/>
                </p:nvSpPr>
                <p:spPr>
                  <a:xfrm>
                    <a:off x="5377144" y="4612346"/>
                    <a:ext cx="1414182" cy="584775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Vehicle</a:t>
                    </a: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2EBFF2EF-FB2A-592E-9573-0C513664480F}"/>
                      </a:ext>
                    </a:extLst>
                  </p:cNvPr>
                  <p:cNvSpPr/>
                  <p:nvPr/>
                </p:nvSpPr>
                <p:spPr>
                  <a:xfrm>
                    <a:off x="5377144" y="5338143"/>
                    <a:ext cx="1414182" cy="584775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Impact Type</a:t>
                    </a: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E7AE1B4C-095C-F0FC-2AD8-2490C84F2147}"/>
                      </a:ext>
                    </a:extLst>
                  </p:cNvPr>
                  <p:cNvSpPr/>
                  <p:nvPr/>
                </p:nvSpPr>
                <p:spPr>
                  <a:xfrm>
                    <a:off x="2576229" y="3533223"/>
                    <a:ext cx="1722345" cy="393009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Rain</a:t>
                    </a: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CE6437BC-764A-1DC3-C028-72C3911065D1}"/>
                      </a:ext>
                    </a:extLst>
                  </p:cNvPr>
                  <p:cNvSpPr/>
                  <p:nvPr/>
                </p:nvSpPr>
                <p:spPr>
                  <a:xfrm>
                    <a:off x="2576228" y="3981114"/>
                    <a:ext cx="1722345" cy="393009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Snow</a:t>
                    </a: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325FCAC8-32F4-DABE-5CE6-153055ABFF50}"/>
                      </a:ext>
                    </a:extLst>
                  </p:cNvPr>
                  <p:cNvSpPr/>
                  <p:nvPr/>
                </p:nvSpPr>
                <p:spPr>
                  <a:xfrm>
                    <a:off x="2576227" y="4429005"/>
                    <a:ext cx="1722345" cy="393009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Precipitation</a:t>
                    </a: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584CE7A-CE78-8F70-32CA-6B1C8295FAF5}"/>
                      </a:ext>
                    </a:extLst>
                  </p:cNvPr>
                  <p:cNvSpPr/>
                  <p:nvPr/>
                </p:nvSpPr>
                <p:spPr>
                  <a:xfrm>
                    <a:off x="2576227" y="4876896"/>
                    <a:ext cx="1722345" cy="393009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Snow on Ground</a:t>
                    </a: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CA85C901-0754-E96C-B96E-DB61CB20159D}"/>
                      </a:ext>
                    </a:extLst>
                  </p:cNvPr>
                  <p:cNvSpPr/>
                  <p:nvPr/>
                </p:nvSpPr>
                <p:spPr>
                  <a:xfrm>
                    <a:off x="2576226" y="5325380"/>
                    <a:ext cx="1722345" cy="393009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Wind</a:t>
                    </a: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3B87FCDF-2EEC-EAE5-F6E7-20171325B831}"/>
                      </a:ext>
                    </a:extLst>
                  </p:cNvPr>
                  <p:cNvSpPr/>
                  <p:nvPr/>
                </p:nvSpPr>
                <p:spPr>
                  <a:xfrm>
                    <a:off x="2576225" y="5773271"/>
                    <a:ext cx="1722345" cy="393009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Visibility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CAA9B9E7-1145-716C-4ABF-1C051DA0C996}"/>
                      </a:ext>
                    </a:extLst>
                  </p:cNvPr>
                  <p:cNvCxnSpPr>
                    <a:cxnSpLocks/>
                    <a:stCxn id="34" idx="3"/>
                  </p:cNvCxnSpPr>
                  <p:nvPr/>
                </p:nvCxnSpPr>
                <p:spPr>
                  <a:xfrm>
                    <a:off x="4298574" y="3729728"/>
                    <a:ext cx="842677" cy="47077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30AAA460-2B07-F0F9-4E4D-A71AAE269AF8}"/>
                      </a:ext>
                    </a:extLst>
                  </p:cNvPr>
                  <p:cNvCxnSpPr>
                    <a:cxnSpLocks/>
                    <a:stCxn id="36" idx="3"/>
                  </p:cNvCxnSpPr>
                  <p:nvPr/>
                </p:nvCxnSpPr>
                <p:spPr>
                  <a:xfrm>
                    <a:off x="4298573" y="4177619"/>
                    <a:ext cx="842678" cy="34672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7B43714D-EAE2-E172-6765-2A583648113E}"/>
                      </a:ext>
                    </a:extLst>
                  </p:cNvPr>
                  <p:cNvCxnSpPr>
                    <a:cxnSpLocks/>
                    <a:stCxn id="37" idx="3"/>
                  </p:cNvCxnSpPr>
                  <p:nvPr/>
                </p:nvCxnSpPr>
                <p:spPr>
                  <a:xfrm>
                    <a:off x="4298572" y="4625510"/>
                    <a:ext cx="842679" cy="19591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Arrow Connector 57">
                    <a:extLst>
                      <a:ext uri="{FF2B5EF4-FFF2-40B4-BE49-F238E27FC236}">
                        <a16:creationId xmlns:a16="http://schemas.microsoft.com/office/drawing/2014/main" id="{2F9EAD96-2EFA-7526-0191-2B91A9699FDC}"/>
                      </a:ext>
                    </a:extLst>
                  </p:cNvPr>
                  <p:cNvCxnSpPr>
                    <a:cxnSpLocks/>
                    <a:stCxn id="38" idx="3"/>
                  </p:cNvCxnSpPr>
                  <p:nvPr/>
                </p:nvCxnSpPr>
                <p:spPr>
                  <a:xfrm flipV="1">
                    <a:off x="4298572" y="5059140"/>
                    <a:ext cx="842679" cy="1426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93ADD743-EBA2-F816-03DA-D48923895CE7}"/>
                      </a:ext>
                    </a:extLst>
                  </p:cNvPr>
                  <p:cNvCxnSpPr>
                    <a:stCxn id="39" idx="3"/>
                  </p:cNvCxnSpPr>
                  <p:nvPr/>
                </p:nvCxnSpPr>
                <p:spPr>
                  <a:xfrm flipV="1">
                    <a:off x="4298571" y="5347675"/>
                    <a:ext cx="842680" cy="17421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Arrow Connector 67">
                    <a:extLst>
                      <a:ext uri="{FF2B5EF4-FFF2-40B4-BE49-F238E27FC236}">
                        <a16:creationId xmlns:a16="http://schemas.microsoft.com/office/drawing/2014/main" id="{5341598E-157D-8564-8DA3-FE869110AB98}"/>
                      </a:ext>
                    </a:extLst>
                  </p:cNvPr>
                  <p:cNvCxnSpPr>
                    <a:cxnSpLocks/>
                    <a:stCxn id="40" idx="3"/>
                  </p:cNvCxnSpPr>
                  <p:nvPr/>
                </p:nvCxnSpPr>
                <p:spPr>
                  <a:xfrm flipV="1">
                    <a:off x="4298570" y="5573598"/>
                    <a:ext cx="842681" cy="39617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3" name="Left Brace 72">
                  <a:extLst>
                    <a:ext uri="{FF2B5EF4-FFF2-40B4-BE49-F238E27FC236}">
                      <a16:creationId xmlns:a16="http://schemas.microsoft.com/office/drawing/2014/main" id="{B30059AF-CF91-1C87-C2D4-54D27543B91D}"/>
                    </a:ext>
                  </a:extLst>
                </p:cNvPr>
                <p:cNvSpPr/>
                <p:nvPr/>
              </p:nvSpPr>
              <p:spPr>
                <a:xfrm>
                  <a:off x="1976718" y="3711389"/>
                  <a:ext cx="174811" cy="2534550"/>
                </a:xfrm>
                <a:prstGeom prst="lef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A98BAB7-6E55-3335-1CAD-EBE730BCDCDF}"/>
                  </a:ext>
                </a:extLst>
              </p:cNvPr>
              <p:cNvGrpSpPr/>
              <p:nvPr/>
            </p:nvGrpSpPr>
            <p:grpSpPr>
              <a:xfrm>
                <a:off x="1976718" y="582473"/>
                <a:ext cx="5095878" cy="2419883"/>
                <a:chOff x="1976718" y="582473"/>
                <a:chExt cx="5095878" cy="2419883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89C38A56-D429-7EA3-676C-969B38D04C61}"/>
                    </a:ext>
                  </a:extLst>
                </p:cNvPr>
                <p:cNvGrpSpPr/>
                <p:nvPr/>
              </p:nvGrpSpPr>
              <p:grpSpPr>
                <a:xfrm>
                  <a:off x="2399215" y="582473"/>
                  <a:ext cx="4673381" cy="2419883"/>
                  <a:chOff x="2399215" y="582473"/>
                  <a:chExt cx="4673381" cy="2419883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3CE6AA65-D94D-1E7F-0DFF-CF6064E25D20}"/>
                      </a:ext>
                    </a:extLst>
                  </p:cNvPr>
                  <p:cNvSpPr/>
                  <p:nvPr/>
                </p:nvSpPr>
                <p:spPr>
                  <a:xfrm>
                    <a:off x="2603120" y="582473"/>
                    <a:ext cx="1414182" cy="463631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Light condition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19549067-8E72-A60D-E7B5-ABA96FB9F125}"/>
                      </a:ext>
                    </a:extLst>
                  </p:cNvPr>
                  <p:cNvSpPr/>
                  <p:nvPr/>
                </p:nvSpPr>
                <p:spPr>
                  <a:xfrm>
                    <a:off x="2603120" y="1125113"/>
                    <a:ext cx="1414182" cy="435230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Impact Type</a:t>
                    </a:r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76E0B64A-9B22-96C4-6E67-779F44F21A79}"/>
                      </a:ext>
                    </a:extLst>
                  </p:cNvPr>
                  <p:cNvSpPr/>
                  <p:nvPr/>
                </p:nvSpPr>
                <p:spPr>
                  <a:xfrm>
                    <a:off x="2399215" y="1647051"/>
                    <a:ext cx="1859014" cy="379876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Special Involvement</a:t>
                    </a:r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570C9F2B-D103-DFC4-3C28-7018B84BA110}"/>
                      </a:ext>
                    </a:extLst>
                  </p:cNvPr>
                  <p:cNvSpPr/>
                  <p:nvPr/>
                </p:nvSpPr>
                <p:spPr>
                  <a:xfrm>
                    <a:off x="2468649" y="2117967"/>
                    <a:ext cx="1722345" cy="407452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Road Condition</a:t>
                    </a: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60564852-D5D1-8DD0-67FF-8AF16470AD06}"/>
                      </a:ext>
                    </a:extLst>
                  </p:cNvPr>
                  <p:cNvSpPr/>
                  <p:nvPr/>
                </p:nvSpPr>
                <p:spPr>
                  <a:xfrm>
                    <a:off x="2482096" y="2610668"/>
                    <a:ext cx="1722345" cy="391688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Visibility</a:t>
                    </a: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9B32C414-2764-D639-F30B-1E83FCB0B69B}"/>
                      </a:ext>
                    </a:extLst>
                  </p:cNvPr>
                  <p:cNvSpPr/>
                  <p:nvPr/>
                </p:nvSpPr>
                <p:spPr>
                  <a:xfrm>
                    <a:off x="5350251" y="1265431"/>
                    <a:ext cx="1722345" cy="584775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Time</a:t>
                    </a: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EBB7EF5C-B3D5-F0DB-7DF5-6726A820C673}"/>
                      </a:ext>
                    </a:extLst>
                  </p:cNvPr>
                  <p:cNvSpPr/>
                  <p:nvPr/>
                </p:nvSpPr>
                <p:spPr>
                  <a:xfrm>
                    <a:off x="5350251" y="1991228"/>
                    <a:ext cx="1722345" cy="584775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Injury</a:t>
                    </a:r>
                  </a:p>
                </p:txBody>
              </p:sp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B1508569-F262-E60C-3032-DDB3C75F9A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90406" y="880575"/>
                    <a:ext cx="1110498" cy="59827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BF23F8F0-142D-1826-585A-C59F9699AAA6}"/>
                      </a:ext>
                    </a:extLst>
                  </p:cNvPr>
                  <p:cNvCxnSpPr>
                    <a:cxnSpLocks/>
                    <a:stCxn id="10" idx="3"/>
                  </p:cNvCxnSpPr>
                  <p:nvPr/>
                </p:nvCxnSpPr>
                <p:spPr>
                  <a:xfrm>
                    <a:off x="4017302" y="1342728"/>
                    <a:ext cx="1083602" cy="33262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24EA4181-4F7A-CC6D-2870-C9AFD9692FB6}"/>
                      </a:ext>
                    </a:extLst>
                  </p:cNvPr>
                  <p:cNvCxnSpPr>
                    <a:cxnSpLocks/>
                    <a:stCxn id="11" idx="3"/>
                  </p:cNvCxnSpPr>
                  <p:nvPr/>
                </p:nvCxnSpPr>
                <p:spPr>
                  <a:xfrm>
                    <a:off x="4258229" y="1836989"/>
                    <a:ext cx="842675" cy="1321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7012BD9C-7CC1-B83A-91E8-539570BB9DD6}"/>
                      </a:ext>
                    </a:extLst>
                  </p:cNvPr>
                  <p:cNvCxnSpPr>
                    <a:cxnSpLocks/>
                    <a:stCxn id="12" idx="3"/>
                  </p:cNvCxnSpPr>
                  <p:nvPr/>
                </p:nvCxnSpPr>
                <p:spPr>
                  <a:xfrm flipV="1">
                    <a:off x="4190994" y="2052096"/>
                    <a:ext cx="909910" cy="26959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F3AA3A88-FFCB-FCCD-5654-0BD0C7873886}"/>
                      </a:ext>
                    </a:extLst>
                  </p:cNvPr>
                  <p:cNvCxnSpPr>
                    <a:cxnSpLocks/>
                    <a:stCxn id="13" idx="3"/>
                  </p:cNvCxnSpPr>
                  <p:nvPr/>
                </p:nvCxnSpPr>
                <p:spPr>
                  <a:xfrm flipV="1">
                    <a:off x="4204441" y="2217418"/>
                    <a:ext cx="896463" cy="58909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" name="Left Brace 81">
                  <a:extLst>
                    <a:ext uri="{FF2B5EF4-FFF2-40B4-BE49-F238E27FC236}">
                      <a16:creationId xmlns:a16="http://schemas.microsoft.com/office/drawing/2014/main" id="{73C2D8F6-BE3D-102D-09D4-DD6262843266}"/>
                    </a:ext>
                  </a:extLst>
                </p:cNvPr>
                <p:cNvSpPr/>
                <p:nvPr/>
              </p:nvSpPr>
              <p:spPr>
                <a:xfrm>
                  <a:off x="1976718" y="2108710"/>
                  <a:ext cx="174810" cy="893641"/>
                </a:xfrm>
                <a:prstGeom prst="lef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21FA7BF-2C2C-FD6B-93AE-7FE60410E557}"/>
                  </a:ext>
                </a:extLst>
              </p:cNvPr>
              <p:cNvGrpSpPr/>
              <p:nvPr/>
            </p:nvGrpSpPr>
            <p:grpSpPr>
              <a:xfrm>
                <a:off x="1425388" y="2589359"/>
                <a:ext cx="244795" cy="2376926"/>
                <a:chOff x="551329" y="2537600"/>
                <a:chExt cx="874059" cy="2376926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22B0603-578C-56E7-4987-3FB134CE66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1329" y="2537600"/>
                  <a:ext cx="874059" cy="0"/>
                </a:xfrm>
                <a:prstGeom prst="line">
                  <a:avLst/>
                </a:prstGeom>
                <a:ln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1A54C45-8411-E7C3-8DC5-8D7C6997BA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329" y="2539158"/>
                  <a:ext cx="0" cy="237536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F49A5607-9516-C952-0907-DD7CE9565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1329" y="4914526"/>
                  <a:ext cx="874059" cy="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BCD21664-47AE-2E37-0728-40ED98E1298F}"/>
                </a:ext>
              </a:extLst>
            </p:cNvPr>
            <p:cNvSpPr/>
            <p:nvPr/>
          </p:nvSpPr>
          <p:spPr>
            <a:xfrm>
              <a:off x="2656938" y="3126342"/>
              <a:ext cx="1221176" cy="745521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Enriching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2629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Time_Light">
            <a:extLst>
              <a:ext uri="{FF2B5EF4-FFF2-40B4-BE49-F238E27FC236}">
                <a16:creationId xmlns:a16="http://schemas.microsoft.com/office/drawing/2014/main" id="{6C0D2FE3-35F2-430E-BC0D-F405777A7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88" y="0"/>
            <a:ext cx="10493188" cy="54808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70F22B-7B93-C517-F66C-A9D1A7477AB8}"/>
              </a:ext>
            </a:extLst>
          </p:cNvPr>
          <p:cNvSpPr/>
          <p:nvPr/>
        </p:nvSpPr>
        <p:spPr>
          <a:xfrm>
            <a:off x="152400" y="162150"/>
            <a:ext cx="1272988" cy="4160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F64AF8-DF14-51D4-B656-0908A9AB7533}"/>
                  </a:ext>
                </a:extLst>
              </p:cNvPr>
              <p:cNvSpPr txBox="1"/>
              <p:nvPr/>
            </p:nvSpPr>
            <p:spPr>
              <a:xfrm>
                <a:off x="1828800" y="5564844"/>
                <a:ext cx="9412941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Accidents happened </a:t>
                </a:r>
                <a:r>
                  <a:rPr lang="en-US" sz="1600" b="1" dirty="0"/>
                  <a:t>mostly during daytime </a:t>
                </a:r>
                <a:r>
                  <a:rPr lang="en-US" sz="1600" dirty="0"/>
                  <a:t>and</a:t>
                </a:r>
                <a:r>
                  <a:rPr lang="en-US" sz="1600" b="1" dirty="0"/>
                  <a:t> at night </a:t>
                </a:r>
                <a:r>
                  <a:rPr lang="en-US" sz="1600" dirty="0"/>
                  <a:t>– These are the longest parts of the day.</a:t>
                </a:r>
              </a:p>
              <a:p>
                <a:endParaRPr lang="en-US" sz="700" dirty="0"/>
              </a:p>
              <a:p>
                <a:r>
                  <a:rPr lang="en-US" sz="1600" dirty="0"/>
                  <a:t>Traffic collisions </a:t>
                </a:r>
                <a:r>
                  <a:rPr lang="en-US" sz="1600" b="1" dirty="0"/>
                  <a:t>dropped</a:t>
                </a:r>
                <a:r>
                  <a:rPr lang="en-US" sz="1600" dirty="0"/>
                  <a:t> throughout the years, then </a:t>
                </a:r>
                <a:r>
                  <a:rPr lang="en-US" sz="1600" b="1" dirty="0"/>
                  <a:t>increased</a:t>
                </a:r>
                <a:r>
                  <a:rPr lang="en-US" sz="1600" dirty="0"/>
                  <a:t> in the 2020-2022 period. </a:t>
                </a:r>
              </a:p>
              <a:p>
                <a:r>
                  <a:rPr lang="en-US" sz="1600" dirty="0"/>
                  <a:t>Number of accidents</a:t>
                </a:r>
                <a:r>
                  <a:rPr lang="en-US" sz="1600" b="1" dirty="0"/>
                  <a:t> in daytime declined more</a:t>
                </a:r>
                <a:r>
                  <a:rPr lang="en-US" sz="1600" dirty="0"/>
                  <a:t> than at dark hours ⇨ in 2022, day accidents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600" dirty="0"/>
                  <a:t> night accidents</a:t>
                </a:r>
              </a:p>
              <a:p>
                <a:endParaRPr lang="en-US" sz="700" dirty="0"/>
              </a:p>
              <a:p>
                <a:r>
                  <a:rPr lang="en-US" sz="1600" dirty="0"/>
                  <a:t>In </a:t>
                </a:r>
                <a:r>
                  <a:rPr lang="en-US" sz="1600" b="1" dirty="0"/>
                  <a:t>2022</a:t>
                </a:r>
                <a:r>
                  <a:rPr lang="en-US" sz="1600" dirty="0"/>
                  <a:t>, accidents occurred more in the </a:t>
                </a:r>
                <a:r>
                  <a:rPr lang="en-US" sz="1600" b="1" dirty="0"/>
                  <a:t>second half of the year </a:t>
                </a:r>
                <a:r>
                  <a:rPr lang="en-US" sz="1600" dirty="0"/>
                  <a:t>(June onwards).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F64AF8-DF14-51D4-B656-0908A9AB7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564844"/>
                <a:ext cx="9412941" cy="1292662"/>
              </a:xfrm>
              <a:prstGeom prst="rect">
                <a:avLst/>
              </a:prstGeom>
              <a:blipFill>
                <a:blip r:embed="rId3"/>
                <a:stretch>
                  <a:fillRect l="-404" t="-1961" b="-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70F22B-7B93-C517-F66C-A9D1A7477AB8}"/>
              </a:ext>
            </a:extLst>
          </p:cNvPr>
          <p:cNvSpPr/>
          <p:nvPr/>
        </p:nvSpPr>
        <p:spPr>
          <a:xfrm>
            <a:off x="152400" y="162150"/>
            <a:ext cx="1272988" cy="4160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F64AF8-DF14-51D4-B656-0908A9AB7533}"/>
                  </a:ext>
                </a:extLst>
              </p:cNvPr>
              <p:cNvSpPr txBox="1"/>
              <p:nvPr/>
            </p:nvSpPr>
            <p:spPr>
              <a:xfrm>
                <a:off x="1425388" y="5095993"/>
                <a:ext cx="10454526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/>
                  <a:t>Most accident occurred </a:t>
                </a:r>
                <a:r>
                  <a:rPr lang="en-US" sz="1700" b="1" dirty="0"/>
                  <a:t>without injury</a:t>
                </a:r>
                <a:r>
                  <a:rPr lang="en-US" sz="1700" dirty="0"/>
                  <a:t>,</a:t>
                </a:r>
                <a:r>
                  <a:rPr lang="en-US" sz="1700" b="1" dirty="0"/>
                  <a:t> </a:t>
                </a:r>
                <a:r>
                  <a:rPr lang="en-US" sz="1700" dirty="0"/>
                  <a:t>with</a:t>
                </a:r>
                <a:r>
                  <a:rPr lang="en-US" sz="1700" b="1" dirty="0"/>
                  <a:t> </a:t>
                </a:r>
                <a14:m>
                  <m:oMath xmlns:m="http://schemas.openxmlformats.org/officeDocument/2006/math">
                    <m:r>
                      <a:rPr lang="en-US" sz="17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1700" b="1" dirty="0"/>
                  <a:t>40-45% chance.</a:t>
                </a:r>
              </a:p>
              <a:p>
                <a:r>
                  <a:rPr lang="en-US" sz="1700" dirty="0"/>
                  <a:t>If injury happened, it was most likely to be </a:t>
                </a:r>
                <a:r>
                  <a:rPr lang="en-US" sz="1700" b="1" dirty="0"/>
                  <a:t>major</a:t>
                </a:r>
                <a:r>
                  <a:rPr lang="en-US" sz="1700" dirty="0"/>
                  <a:t>.</a:t>
                </a:r>
              </a:p>
              <a:p>
                <a:endParaRPr lang="en-US" sz="700" dirty="0"/>
              </a:p>
              <a:p>
                <a:r>
                  <a:rPr lang="en-US" sz="1700" b="1" dirty="0"/>
                  <a:t>Fatal injury </a:t>
                </a:r>
                <a:r>
                  <a:rPr lang="en-US" sz="1700" dirty="0"/>
                  <a:t>had greater chance during </a:t>
                </a:r>
                <a:r>
                  <a:rPr lang="en-US" sz="1700" b="1" dirty="0"/>
                  <a:t>dark and dawn </a:t>
                </a:r>
                <a:r>
                  <a:rPr lang="en-US" sz="1700" dirty="0"/>
                  <a:t>compared to daytime and dusk.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F64AF8-DF14-51D4-B656-0908A9AB7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388" y="5095993"/>
                <a:ext cx="10454526" cy="984885"/>
              </a:xfrm>
              <a:prstGeom prst="rect">
                <a:avLst/>
              </a:prstGeom>
              <a:blipFill>
                <a:blip r:embed="rId2"/>
                <a:stretch>
                  <a:fillRect l="-485" t="-253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slide2" descr="Light_Dashboard">
            <a:extLst>
              <a:ext uri="{FF2B5EF4-FFF2-40B4-BE49-F238E27FC236}">
                <a16:creationId xmlns:a16="http://schemas.microsoft.com/office/drawing/2014/main" id="{084E953C-7E26-8D4C-DAD9-927860A41E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1" r="51334"/>
          <a:stretch/>
        </p:blipFill>
        <p:spPr>
          <a:xfrm>
            <a:off x="6392686" y="1248190"/>
            <a:ext cx="5514122" cy="3007620"/>
          </a:xfrm>
          <a:prstGeom prst="rect">
            <a:avLst/>
          </a:prstGeom>
        </p:spPr>
      </p:pic>
      <p:pic>
        <p:nvPicPr>
          <p:cNvPr id="4" name="slide2" descr="Light_Dashboard">
            <a:extLst>
              <a:ext uri="{FF2B5EF4-FFF2-40B4-BE49-F238E27FC236}">
                <a16:creationId xmlns:a16="http://schemas.microsoft.com/office/drawing/2014/main" id="{B6F7E787-1C41-A3E8-E5F1-BB811EB421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" t="7495" r="52484" b="50000"/>
          <a:stretch/>
        </p:blipFill>
        <p:spPr>
          <a:xfrm>
            <a:off x="298638" y="1412613"/>
            <a:ext cx="6025675" cy="28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67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70F22B-7B93-C517-F66C-A9D1A7477AB8}"/>
              </a:ext>
            </a:extLst>
          </p:cNvPr>
          <p:cNvSpPr/>
          <p:nvPr/>
        </p:nvSpPr>
        <p:spPr>
          <a:xfrm>
            <a:off x="152400" y="162150"/>
            <a:ext cx="1272988" cy="4160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64AF8-DF14-51D4-B656-0908A9AB7533}"/>
              </a:ext>
            </a:extLst>
          </p:cNvPr>
          <p:cNvSpPr txBox="1"/>
          <p:nvPr/>
        </p:nvSpPr>
        <p:spPr>
          <a:xfrm>
            <a:off x="1976718" y="5893544"/>
            <a:ext cx="792031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Turning collisions </a:t>
            </a:r>
            <a:r>
              <a:rPr lang="en-US" sz="1700" dirty="0"/>
              <a:t>happened </a:t>
            </a:r>
            <a:r>
              <a:rPr lang="en-US" sz="1700" b="1" dirty="0"/>
              <a:t>most</a:t>
            </a:r>
            <a:r>
              <a:rPr lang="en-US" sz="1700" dirty="0"/>
              <a:t> frequently, followed by rear collisions.</a:t>
            </a:r>
          </a:p>
          <a:p>
            <a:r>
              <a:rPr lang="en-US" sz="1700" dirty="0"/>
              <a:t>Turning collisions occurred almost as </a:t>
            </a:r>
            <a:r>
              <a:rPr lang="en-US" sz="1700" b="1" dirty="0"/>
              <a:t>twice </a:t>
            </a:r>
            <a:r>
              <a:rPr lang="en-US" sz="1700" dirty="0"/>
              <a:t>as</a:t>
            </a:r>
            <a:r>
              <a:rPr lang="en-US" sz="1700" b="1" dirty="0"/>
              <a:t> </a:t>
            </a:r>
            <a:r>
              <a:rPr lang="en-US" sz="1700" dirty="0"/>
              <a:t>rear collisions.</a:t>
            </a:r>
          </a:p>
          <a:p>
            <a:r>
              <a:rPr lang="en-US" sz="1700" dirty="0"/>
              <a:t>In a collision with </a:t>
            </a:r>
            <a:r>
              <a:rPr lang="en-US" sz="1700" b="1" dirty="0"/>
              <a:t>approaching impact</a:t>
            </a:r>
            <a:r>
              <a:rPr lang="en-US" sz="1700" dirty="0"/>
              <a:t>, </a:t>
            </a:r>
            <a:r>
              <a:rPr lang="en-US" sz="1700" b="1" dirty="0"/>
              <a:t>major and minor injury </a:t>
            </a:r>
            <a:r>
              <a:rPr lang="en-US" sz="1700" dirty="0"/>
              <a:t>had greater chance.</a:t>
            </a:r>
          </a:p>
        </p:txBody>
      </p:sp>
      <p:pic>
        <p:nvPicPr>
          <p:cNvPr id="3" name="slide8" descr="Time_Impact Type">
            <a:extLst>
              <a:ext uri="{FF2B5EF4-FFF2-40B4-BE49-F238E27FC236}">
                <a16:creationId xmlns:a16="http://schemas.microsoft.com/office/drawing/2014/main" id="{08B6B413-5709-16AC-2C1E-65E951369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" b="49672"/>
          <a:stretch/>
        </p:blipFill>
        <p:spPr>
          <a:xfrm>
            <a:off x="1452283" y="13447"/>
            <a:ext cx="10614211" cy="2797709"/>
          </a:xfrm>
          <a:prstGeom prst="rect">
            <a:avLst/>
          </a:prstGeom>
        </p:spPr>
      </p:pic>
      <p:pic>
        <p:nvPicPr>
          <p:cNvPr id="7" name="slide6" descr="Impact_Dashboard">
            <a:extLst>
              <a:ext uri="{FF2B5EF4-FFF2-40B4-BE49-F238E27FC236}">
                <a16:creationId xmlns:a16="http://schemas.microsoft.com/office/drawing/2014/main" id="{9A77775A-884E-7302-7B74-E6963AED49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76" r="50673"/>
          <a:stretch/>
        </p:blipFill>
        <p:spPr>
          <a:xfrm>
            <a:off x="6632180" y="2975534"/>
            <a:ext cx="5271045" cy="2797708"/>
          </a:xfrm>
          <a:prstGeom prst="rect">
            <a:avLst/>
          </a:prstGeom>
        </p:spPr>
      </p:pic>
      <p:pic>
        <p:nvPicPr>
          <p:cNvPr id="8" name="slide6" descr="Impact_Dashboard">
            <a:extLst>
              <a:ext uri="{FF2B5EF4-FFF2-40B4-BE49-F238E27FC236}">
                <a16:creationId xmlns:a16="http://schemas.microsoft.com/office/drawing/2014/main" id="{08573BF2-7C4B-65A0-AABB-1CEF8D4395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677" r="51388" b="50000"/>
          <a:stretch/>
        </p:blipFill>
        <p:spPr>
          <a:xfrm>
            <a:off x="924064" y="3059761"/>
            <a:ext cx="5559997" cy="258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40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70F22B-7B93-C517-F66C-A9D1A7477AB8}"/>
              </a:ext>
            </a:extLst>
          </p:cNvPr>
          <p:cNvSpPr/>
          <p:nvPr/>
        </p:nvSpPr>
        <p:spPr>
          <a:xfrm>
            <a:off x="152400" y="162150"/>
            <a:ext cx="1272988" cy="4160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64AF8-DF14-51D4-B656-0908A9AB7533}"/>
              </a:ext>
            </a:extLst>
          </p:cNvPr>
          <p:cNvSpPr txBox="1"/>
          <p:nvPr/>
        </p:nvSpPr>
        <p:spPr>
          <a:xfrm>
            <a:off x="1694329" y="5859028"/>
            <a:ext cx="969981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Accidents happened to </a:t>
            </a:r>
            <a:r>
              <a:rPr lang="en-US" sz="1700" b="1" dirty="0"/>
              <a:t>pedestrians</a:t>
            </a:r>
            <a:r>
              <a:rPr lang="en-US" sz="1700" dirty="0"/>
              <a:t> more than to cyclists and slow-moving vehicles (SMVs).</a:t>
            </a:r>
          </a:p>
          <a:p>
            <a:endParaRPr lang="en-US" sz="700" dirty="0"/>
          </a:p>
          <a:p>
            <a:r>
              <a:rPr lang="en-US" sz="1700" dirty="0"/>
              <a:t>For </a:t>
            </a:r>
            <a:r>
              <a:rPr lang="en-US" sz="1700" b="1" dirty="0"/>
              <a:t>pedestrian and cyclist </a:t>
            </a:r>
            <a:r>
              <a:rPr lang="en-US" sz="1700" dirty="0"/>
              <a:t>collisions, </a:t>
            </a:r>
            <a:r>
              <a:rPr lang="en-US" sz="1700" b="1" dirty="0"/>
              <a:t>no injury and major injury </a:t>
            </a:r>
            <a:r>
              <a:rPr lang="en-US" sz="1700" dirty="0"/>
              <a:t>are comparable in numbers.</a:t>
            </a:r>
          </a:p>
          <a:p>
            <a:r>
              <a:rPr lang="en-US" sz="1700" dirty="0"/>
              <a:t>For </a:t>
            </a:r>
            <a:r>
              <a:rPr lang="en-US" sz="1700" b="1" dirty="0"/>
              <a:t>SMV</a:t>
            </a:r>
            <a:r>
              <a:rPr lang="en-US" sz="1700" dirty="0"/>
              <a:t> collisions, </a:t>
            </a:r>
            <a:r>
              <a:rPr lang="en-US" sz="1700" b="1" dirty="0"/>
              <a:t>major injury </a:t>
            </a:r>
            <a:r>
              <a:rPr lang="en-US" sz="1700" dirty="0"/>
              <a:t>was the main consequence.</a:t>
            </a:r>
          </a:p>
        </p:txBody>
      </p:sp>
      <p:pic>
        <p:nvPicPr>
          <p:cNvPr id="7" name="slide5" descr="Vehicle_Dashboard">
            <a:extLst>
              <a:ext uri="{FF2B5EF4-FFF2-40B4-BE49-F238E27FC236}">
                <a16:creationId xmlns:a16="http://schemas.microsoft.com/office/drawing/2014/main" id="{3DFB7E15-9652-6D75-96E4-9891BC508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" t="47938" r="51658"/>
          <a:stretch/>
        </p:blipFill>
        <p:spPr>
          <a:xfrm>
            <a:off x="6818021" y="2918012"/>
            <a:ext cx="4928939" cy="2784624"/>
          </a:xfrm>
          <a:prstGeom prst="rect">
            <a:avLst/>
          </a:prstGeom>
        </p:spPr>
      </p:pic>
      <p:pic>
        <p:nvPicPr>
          <p:cNvPr id="8" name="slide5" descr="Vehicle_Dashboard">
            <a:extLst>
              <a:ext uri="{FF2B5EF4-FFF2-40B4-BE49-F238E27FC236}">
                <a16:creationId xmlns:a16="http://schemas.microsoft.com/office/drawing/2014/main" id="{36C1CBDD-FB92-D98C-CC3B-90E7324A72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8" r="51163" b="50063"/>
          <a:stretch/>
        </p:blipFill>
        <p:spPr>
          <a:xfrm>
            <a:off x="1250938" y="3123742"/>
            <a:ext cx="5501528" cy="2520134"/>
          </a:xfrm>
          <a:prstGeom prst="rect">
            <a:avLst/>
          </a:prstGeom>
        </p:spPr>
      </p:pic>
      <p:pic>
        <p:nvPicPr>
          <p:cNvPr id="9" name="slide6" descr="Time_Vehicle">
            <a:extLst>
              <a:ext uri="{FF2B5EF4-FFF2-40B4-BE49-F238E27FC236}">
                <a16:creationId xmlns:a16="http://schemas.microsoft.com/office/drawing/2014/main" id="{43681CDF-CFFD-299A-0A0E-F0D713D455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490943" y="184150"/>
            <a:ext cx="10467975" cy="273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23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70F22B-7B93-C517-F66C-A9D1A7477AB8}"/>
              </a:ext>
            </a:extLst>
          </p:cNvPr>
          <p:cNvSpPr/>
          <p:nvPr/>
        </p:nvSpPr>
        <p:spPr>
          <a:xfrm>
            <a:off x="152400" y="162150"/>
            <a:ext cx="1272988" cy="4160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Visualization</a:t>
            </a:r>
          </a:p>
        </p:txBody>
      </p:sp>
      <p:pic>
        <p:nvPicPr>
          <p:cNvPr id="3" name="slide2" descr="Time_Visibility">
            <a:extLst>
              <a:ext uri="{FF2B5EF4-FFF2-40B4-BE49-F238E27FC236}">
                <a16:creationId xmlns:a16="http://schemas.microsoft.com/office/drawing/2014/main" id="{05B8388B-5868-EBD2-05BD-B97E1008F5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6"/>
          <a:stretch/>
        </p:blipFill>
        <p:spPr>
          <a:xfrm>
            <a:off x="1571625" y="41127"/>
            <a:ext cx="10467975" cy="2782756"/>
          </a:xfrm>
          <a:prstGeom prst="rect">
            <a:avLst/>
          </a:prstGeom>
        </p:spPr>
      </p:pic>
      <p:pic>
        <p:nvPicPr>
          <p:cNvPr id="7" name="slide4" descr="Vis_Dashboard">
            <a:extLst>
              <a:ext uri="{FF2B5EF4-FFF2-40B4-BE49-F238E27FC236}">
                <a16:creationId xmlns:a16="http://schemas.microsoft.com/office/drawing/2014/main" id="{EDED4711-4C74-5652-417E-B74230220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90" r="51030"/>
          <a:stretch/>
        </p:blipFill>
        <p:spPr>
          <a:xfrm>
            <a:off x="6618712" y="2938917"/>
            <a:ext cx="5165393" cy="2749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E10CC6-D878-3009-4A0B-30C75B12EC86}"/>
              </a:ext>
            </a:extLst>
          </p:cNvPr>
          <p:cNvSpPr txBox="1"/>
          <p:nvPr/>
        </p:nvSpPr>
        <p:spPr>
          <a:xfrm>
            <a:off x="1863495" y="5944276"/>
            <a:ext cx="95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Accidents happened </a:t>
            </a:r>
            <a:r>
              <a:rPr lang="en-US" sz="1800" b="1" dirty="0"/>
              <a:t>mostly</a:t>
            </a:r>
            <a:r>
              <a:rPr lang="en-US" sz="1800" dirty="0"/>
              <a:t> under </a:t>
            </a:r>
            <a:r>
              <a:rPr lang="en-US" sz="1800" b="1" dirty="0"/>
              <a:t>clear vision</a:t>
            </a:r>
            <a:r>
              <a:rPr lang="en-US" dirty="0"/>
              <a:t>.</a:t>
            </a:r>
            <a:endParaRPr lang="en-US" sz="1800" dirty="0"/>
          </a:p>
          <a:p>
            <a:r>
              <a:rPr lang="en-US" sz="1800" dirty="0"/>
              <a:t>Under </a:t>
            </a:r>
            <a:r>
              <a:rPr lang="en-US" sz="1800" b="1" dirty="0"/>
              <a:t>snow</a:t>
            </a:r>
            <a:r>
              <a:rPr lang="en-US" sz="1800" dirty="0"/>
              <a:t> vision, lower chance of no injury, higher chance of </a:t>
            </a:r>
            <a:r>
              <a:rPr lang="en-US" sz="1800" b="1" dirty="0"/>
              <a:t>minor injury</a:t>
            </a:r>
            <a:r>
              <a:rPr lang="en-US" sz="1800" dirty="0"/>
              <a:t>.</a:t>
            </a:r>
          </a:p>
        </p:txBody>
      </p:sp>
      <p:pic>
        <p:nvPicPr>
          <p:cNvPr id="10" name="slide3" descr="Vis_Dashboard">
            <a:extLst>
              <a:ext uri="{FF2B5EF4-FFF2-40B4-BE49-F238E27FC236}">
                <a16:creationId xmlns:a16="http://schemas.microsoft.com/office/drawing/2014/main" id="{C1122260-AA2A-C130-0AC0-8803F0B285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2" r="51051" b="50000"/>
          <a:stretch/>
        </p:blipFill>
        <p:spPr>
          <a:xfrm>
            <a:off x="1146820" y="2965811"/>
            <a:ext cx="5512232" cy="256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1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23D0E-81C3-D776-7F33-3FAD500FB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47" y="234857"/>
            <a:ext cx="10515600" cy="1006475"/>
          </a:xfrm>
        </p:spPr>
        <p:txBody>
          <a:bodyPr/>
          <a:lstStyle/>
          <a:p>
            <a:r>
              <a:rPr lang="en-US" dirty="0"/>
              <a:t>Problem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B849-D539-D163-309F-C0451BD73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947" y="1371600"/>
            <a:ext cx="11022106" cy="5486400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Toronto is a city with a huge volume of traffic. There are collisions leading to</a:t>
            </a:r>
          </a:p>
          <a:p>
            <a:pPr marL="0" indent="0">
              <a:buNone/>
            </a:pPr>
            <a:r>
              <a:rPr lang="en-US" sz="2600" dirty="0"/>
              <a:t>major or even fatal injury - </a:t>
            </a:r>
            <a:r>
              <a:rPr lang="en-US" sz="2000" dirty="0">
                <a:hlinkClick r:id="rId2"/>
              </a:rPr>
              <a:t>https://globalnews.ca/tag/toronto-collision/</a:t>
            </a:r>
            <a:endParaRPr lang="en-US" sz="2000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Is there any relationship between </a:t>
            </a:r>
            <a:r>
              <a:rPr lang="en-US" sz="2600" b="1" dirty="0"/>
              <a:t>Toronto’s traffic accidents </a:t>
            </a:r>
            <a:r>
              <a:rPr lang="en-US" sz="2600" dirty="0"/>
              <a:t>and </a:t>
            </a:r>
            <a:r>
              <a:rPr lang="en-US" sz="2600" b="1" dirty="0"/>
              <a:t>the weather</a:t>
            </a:r>
            <a:r>
              <a:rPr lang="en-US" sz="2600" dirty="0"/>
              <a:t>?</a:t>
            </a:r>
          </a:p>
          <a:p>
            <a:r>
              <a:rPr lang="en-US" sz="2600" dirty="0"/>
              <a:t>Is there any other relationship/pattern we can explore?</a:t>
            </a:r>
          </a:p>
          <a:p>
            <a:endParaRPr lang="en-US" sz="2600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200" dirty="0"/>
              <a:t>https://</a:t>
            </a:r>
            <a:r>
              <a:rPr lang="en-US" sz="1200" dirty="0" err="1"/>
              <a:t>stlawyers.ca</a:t>
            </a:r>
            <a:r>
              <a:rPr lang="en-US" sz="1200" dirty="0"/>
              <a:t>/blog-news/car-accidents-bad-weather-</a:t>
            </a:r>
            <a:r>
              <a:rPr lang="en-US" sz="1200" dirty="0" err="1"/>
              <a:t>ontario</a:t>
            </a:r>
            <a:r>
              <a:rPr lang="en-US" sz="1200" dirty="0"/>
              <a:t>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20C908C-0ACF-225F-B1D8-E61279F4D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857" y="3626598"/>
            <a:ext cx="4784286" cy="249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644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70F22B-7B93-C517-F66C-A9D1A7477AB8}"/>
              </a:ext>
            </a:extLst>
          </p:cNvPr>
          <p:cNvSpPr/>
          <p:nvPr/>
        </p:nvSpPr>
        <p:spPr>
          <a:xfrm>
            <a:off x="152400" y="162150"/>
            <a:ext cx="1272988" cy="4160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64AF8-DF14-51D4-B656-0908A9AB7533}"/>
              </a:ext>
            </a:extLst>
          </p:cNvPr>
          <p:cNvSpPr txBox="1"/>
          <p:nvPr/>
        </p:nvSpPr>
        <p:spPr>
          <a:xfrm>
            <a:off x="1976718" y="5859029"/>
            <a:ext cx="941742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Most</a:t>
            </a:r>
            <a:r>
              <a:rPr lang="en-US" sz="1700" dirty="0"/>
              <a:t> accidents took place on </a:t>
            </a:r>
            <a:r>
              <a:rPr lang="en-US" sz="1700" b="1" dirty="0"/>
              <a:t>dry roads</a:t>
            </a:r>
            <a:r>
              <a:rPr lang="en-US" sz="1700" dirty="0"/>
              <a:t>.</a:t>
            </a:r>
          </a:p>
          <a:p>
            <a:r>
              <a:rPr lang="en-US" sz="1700" dirty="0"/>
              <a:t>On </a:t>
            </a:r>
            <a:r>
              <a:rPr lang="en-US" sz="1700" b="1" dirty="0"/>
              <a:t>icy roads, </a:t>
            </a:r>
            <a:r>
              <a:rPr lang="en-US" sz="1700" dirty="0"/>
              <a:t>higher chance to get</a:t>
            </a:r>
            <a:r>
              <a:rPr lang="en-US" sz="1700" b="1" dirty="0"/>
              <a:t> minor injury</a:t>
            </a:r>
            <a:r>
              <a:rPr lang="en-US" sz="1700" dirty="0"/>
              <a:t>.</a:t>
            </a:r>
          </a:p>
          <a:p>
            <a:r>
              <a:rPr lang="en-US" sz="1700" dirty="0"/>
              <a:t>On </a:t>
            </a:r>
            <a:r>
              <a:rPr lang="en-US" sz="1700" b="1" dirty="0"/>
              <a:t>gravel roads, </a:t>
            </a:r>
            <a:r>
              <a:rPr lang="en-US" sz="1700" dirty="0"/>
              <a:t>higher chance of</a:t>
            </a:r>
            <a:r>
              <a:rPr lang="en-US" sz="1700" b="1" dirty="0"/>
              <a:t> major injury</a:t>
            </a:r>
            <a:r>
              <a:rPr lang="en-US" sz="1700" dirty="0"/>
              <a:t>.</a:t>
            </a:r>
          </a:p>
        </p:txBody>
      </p:sp>
      <p:pic>
        <p:nvPicPr>
          <p:cNvPr id="4" name="slide3" descr="Time_Road">
            <a:extLst>
              <a:ext uri="{FF2B5EF4-FFF2-40B4-BE49-F238E27FC236}">
                <a16:creationId xmlns:a16="http://schemas.microsoft.com/office/drawing/2014/main" id="{9B285D74-3369-CF7B-6C6B-E7089EBA99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28"/>
          <a:stretch/>
        </p:blipFill>
        <p:spPr>
          <a:xfrm>
            <a:off x="1519518" y="95149"/>
            <a:ext cx="10520082" cy="2822863"/>
          </a:xfrm>
          <a:prstGeom prst="rect">
            <a:avLst/>
          </a:prstGeom>
        </p:spPr>
      </p:pic>
      <p:pic>
        <p:nvPicPr>
          <p:cNvPr id="6" name="slide3" descr="Road_Dashboard">
            <a:extLst>
              <a:ext uri="{FF2B5EF4-FFF2-40B4-BE49-F238E27FC236}">
                <a16:creationId xmlns:a16="http://schemas.microsoft.com/office/drawing/2014/main" id="{AFDC3B67-F83D-22DB-74F3-33A46409A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95" r="51150"/>
          <a:stretch/>
        </p:blipFill>
        <p:spPr>
          <a:xfrm>
            <a:off x="6766112" y="3144667"/>
            <a:ext cx="5168551" cy="2763482"/>
          </a:xfrm>
          <a:prstGeom prst="rect">
            <a:avLst/>
          </a:prstGeom>
        </p:spPr>
      </p:pic>
      <p:pic>
        <p:nvPicPr>
          <p:cNvPr id="8" name="slide4" descr="Road_Dashboard">
            <a:extLst>
              <a:ext uri="{FF2B5EF4-FFF2-40B4-BE49-F238E27FC236}">
                <a16:creationId xmlns:a16="http://schemas.microsoft.com/office/drawing/2014/main" id="{43214FD7-F9EA-0312-AFB8-8CB007B091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1" r="51388" b="50000"/>
          <a:stretch/>
        </p:blipFill>
        <p:spPr>
          <a:xfrm>
            <a:off x="1233208" y="3198455"/>
            <a:ext cx="5546351" cy="262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18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F64AF8-DF14-51D4-B656-0908A9AB7533}"/>
              </a:ext>
            </a:extLst>
          </p:cNvPr>
          <p:cNvSpPr txBox="1"/>
          <p:nvPr/>
        </p:nvSpPr>
        <p:spPr>
          <a:xfrm>
            <a:off x="1515588" y="5805240"/>
            <a:ext cx="1011386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Positive correlations: not substantial</a:t>
            </a:r>
          </a:p>
          <a:p>
            <a:endParaRPr lang="en-US" sz="700" dirty="0"/>
          </a:p>
          <a:p>
            <a:r>
              <a:rPr lang="en-US" sz="1700" b="1" dirty="0"/>
              <a:t>Snowy weather </a:t>
            </a:r>
            <a:r>
              <a:rPr lang="en-US" sz="1700" dirty="0"/>
              <a:t>correlated highly </a:t>
            </a:r>
            <a:r>
              <a:rPr lang="en-US" sz="1700" b="1" dirty="0"/>
              <a:t>inversely</a:t>
            </a:r>
            <a:r>
              <a:rPr lang="en-US" sz="1700" dirty="0"/>
              <a:t> with </a:t>
            </a:r>
            <a:r>
              <a:rPr lang="en-US" sz="1700" b="1" dirty="0"/>
              <a:t>major, minor and no injury.</a:t>
            </a:r>
          </a:p>
          <a:p>
            <a:r>
              <a:rPr lang="en-US" sz="1700" dirty="0"/>
              <a:t>When the snow got heavier, there were fewer such injuries since commuters traveled less.</a:t>
            </a:r>
          </a:p>
        </p:txBody>
      </p:sp>
      <p:pic>
        <p:nvPicPr>
          <p:cNvPr id="3" name="slide5" descr="Weather-Injury Pearson">
            <a:extLst>
              <a:ext uri="{FF2B5EF4-FFF2-40B4-BE49-F238E27FC236}">
                <a16:creationId xmlns:a16="http://schemas.microsoft.com/office/drawing/2014/main" id="{78C91DD0-29C8-AC01-D6E9-9E75595A7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52" y="215939"/>
            <a:ext cx="10770542" cy="56257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70F22B-7B93-C517-F66C-A9D1A7477AB8}"/>
              </a:ext>
            </a:extLst>
          </p:cNvPr>
          <p:cNvSpPr/>
          <p:nvPr/>
        </p:nvSpPr>
        <p:spPr>
          <a:xfrm>
            <a:off x="152400" y="162150"/>
            <a:ext cx="1272988" cy="4160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70852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70F22B-7B93-C517-F66C-A9D1A7477AB8}"/>
              </a:ext>
            </a:extLst>
          </p:cNvPr>
          <p:cNvSpPr/>
          <p:nvPr/>
        </p:nvSpPr>
        <p:spPr>
          <a:xfrm>
            <a:off x="152400" y="162150"/>
            <a:ext cx="1272988" cy="4160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64AF8-DF14-51D4-B656-0908A9AB7533}"/>
              </a:ext>
            </a:extLst>
          </p:cNvPr>
          <p:cNvSpPr txBox="1"/>
          <p:nvPr/>
        </p:nvSpPr>
        <p:spPr>
          <a:xfrm>
            <a:off x="1566128" y="5805745"/>
            <a:ext cx="1011386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Similar observations:</a:t>
            </a:r>
          </a:p>
          <a:p>
            <a:r>
              <a:rPr lang="en-US" sz="1700" dirty="0"/>
              <a:t>          for positive correlations: not significant, for snow: prominent inverse correlations.</a:t>
            </a:r>
          </a:p>
          <a:p>
            <a:endParaRPr lang="en-US" sz="700" dirty="0"/>
          </a:p>
          <a:p>
            <a:r>
              <a:rPr lang="en-US" sz="1700" dirty="0"/>
              <a:t>Besides snow, </a:t>
            </a:r>
            <a:r>
              <a:rPr lang="en-US" sz="1700" b="1" dirty="0"/>
              <a:t>wind speed </a:t>
            </a:r>
            <a:r>
              <a:rPr lang="en-US" sz="1700" dirty="0"/>
              <a:t>had significant </a:t>
            </a:r>
            <a:r>
              <a:rPr lang="en-US" sz="1700" b="1" dirty="0"/>
              <a:t>inverse correlation</a:t>
            </a:r>
            <a:r>
              <a:rPr lang="en-US" sz="1700" dirty="0"/>
              <a:t> with </a:t>
            </a:r>
            <a:r>
              <a:rPr lang="en-US" sz="1700" b="1" dirty="0"/>
              <a:t>rear collisions</a:t>
            </a:r>
            <a:r>
              <a:rPr lang="en-US" sz="1700" dirty="0"/>
              <a:t>.</a:t>
            </a:r>
          </a:p>
        </p:txBody>
      </p:sp>
      <p:pic>
        <p:nvPicPr>
          <p:cNvPr id="3" name="slide9" descr="Weather-Impact Pearson">
            <a:extLst>
              <a:ext uri="{FF2B5EF4-FFF2-40B4-BE49-F238E27FC236}">
                <a16:creationId xmlns:a16="http://schemas.microsoft.com/office/drawing/2014/main" id="{B51C6D66-6C98-B27B-0791-C35BB873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92" y="175598"/>
            <a:ext cx="10625873" cy="555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30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70F22B-7B93-C517-F66C-A9D1A7477AB8}"/>
              </a:ext>
            </a:extLst>
          </p:cNvPr>
          <p:cNvSpPr/>
          <p:nvPr/>
        </p:nvSpPr>
        <p:spPr>
          <a:xfrm>
            <a:off x="152400" y="162150"/>
            <a:ext cx="1272988" cy="4160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64AF8-DF14-51D4-B656-0908A9AB7533}"/>
              </a:ext>
            </a:extLst>
          </p:cNvPr>
          <p:cNvSpPr txBox="1"/>
          <p:nvPr/>
        </p:nvSpPr>
        <p:spPr>
          <a:xfrm>
            <a:off x="1585071" y="5882041"/>
            <a:ext cx="1011386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Similar observations for positive correlations and snow.</a:t>
            </a:r>
          </a:p>
          <a:p>
            <a:endParaRPr lang="en-US" sz="700" dirty="0"/>
          </a:p>
          <a:p>
            <a:r>
              <a:rPr lang="en-US" sz="1700" b="1" dirty="0"/>
              <a:t>Wind speed </a:t>
            </a:r>
            <a:r>
              <a:rPr lang="en-US" sz="1700" dirty="0"/>
              <a:t>also had significant </a:t>
            </a:r>
            <a:r>
              <a:rPr lang="en-US" sz="1700" b="1" dirty="0"/>
              <a:t>inverse correlation </a:t>
            </a:r>
            <a:r>
              <a:rPr lang="en-US" sz="1700" dirty="0"/>
              <a:t>with collisions involving </a:t>
            </a:r>
            <a:r>
              <a:rPr lang="en-US" sz="1700" b="1" dirty="0"/>
              <a:t>SMVs</a:t>
            </a:r>
            <a:r>
              <a:rPr lang="en-US" sz="1700" dirty="0"/>
              <a:t>.  </a:t>
            </a:r>
          </a:p>
        </p:txBody>
      </p:sp>
      <p:pic>
        <p:nvPicPr>
          <p:cNvPr id="6" name="slide7" descr="Weather-Vehicle Pearson">
            <a:extLst>
              <a:ext uri="{FF2B5EF4-FFF2-40B4-BE49-F238E27FC236}">
                <a16:creationId xmlns:a16="http://schemas.microsoft.com/office/drawing/2014/main" id="{808E949C-79D3-92D2-56BE-412E3AA7D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836" y="162942"/>
            <a:ext cx="10758158" cy="561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44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23D0E-81C3-D776-7F33-3FAD500FB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47" y="149972"/>
            <a:ext cx="10515600" cy="1006475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B849-D539-D163-309F-C0451BD73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947" y="1358153"/>
            <a:ext cx="11022106" cy="5392270"/>
          </a:xfrm>
        </p:spPr>
        <p:txBody>
          <a:bodyPr>
            <a:normAutofit/>
          </a:bodyPr>
          <a:lstStyle/>
          <a:p>
            <a:r>
              <a:rPr lang="en-US" sz="2000" dirty="0"/>
              <a:t>Number of traffic crashes was decreasing, then increasing in 2020-2022.</a:t>
            </a:r>
          </a:p>
          <a:p>
            <a:r>
              <a:rPr lang="en-US" sz="2000" dirty="0"/>
              <a:t>Accidents happened most frequently with:</a:t>
            </a:r>
          </a:p>
          <a:p>
            <a:pPr lvl="1"/>
            <a:r>
              <a:rPr lang="en-US" sz="1700" i="1" u="sng" dirty="0"/>
              <a:t>Light condition</a:t>
            </a:r>
            <a:r>
              <a:rPr lang="en-US" sz="1700" dirty="0"/>
              <a:t>: </a:t>
            </a:r>
            <a:r>
              <a:rPr lang="en-US" sz="1700" b="1" dirty="0"/>
              <a:t>Day and night hours</a:t>
            </a:r>
            <a:r>
              <a:rPr lang="en-US" sz="1700" dirty="0"/>
              <a:t> (vs. dusk and dawn)</a:t>
            </a:r>
          </a:p>
          <a:p>
            <a:pPr lvl="1"/>
            <a:r>
              <a:rPr lang="en-US" sz="1700" i="1" u="sng" dirty="0"/>
              <a:t>Road condition &amp; Visibility </a:t>
            </a:r>
            <a:r>
              <a:rPr lang="en-US" sz="1700" dirty="0"/>
              <a:t>: </a:t>
            </a:r>
            <a:r>
              <a:rPr lang="en-US" sz="1700" b="1" dirty="0"/>
              <a:t>Dry roads, clear vision</a:t>
            </a:r>
          </a:p>
          <a:p>
            <a:pPr lvl="1"/>
            <a:r>
              <a:rPr lang="en-US" sz="1700" i="1" u="sng" dirty="0"/>
              <a:t>Impact type</a:t>
            </a:r>
            <a:r>
              <a:rPr lang="en-US" sz="1700" dirty="0"/>
              <a:t>:</a:t>
            </a:r>
            <a:r>
              <a:rPr lang="en-US" sz="1700" i="1" dirty="0"/>
              <a:t> </a:t>
            </a:r>
            <a:r>
              <a:rPr lang="en-US" sz="1700" b="1" dirty="0"/>
              <a:t>Turning</a:t>
            </a:r>
            <a:r>
              <a:rPr lang="en-US" sz="1700" dirty="0"/>
              <a:t> </a:t>
            </a:r>
            <a:r>
              <a:rPr lang="en-US" sz="1700" b="1" dirty="0"/>
              <a:t>vehicles</a:t>
            </a:r>
          </a:p>
          <a:p>
            <a:pPr lvl="1"/>
            <a:r>
              <a:rPr lang="en-US" sz="1700" i="1" u="sng" dirty="0"/>
              <a:t>Special involvement</a:t>
            </a:r>
            <a:r>
              <a:rPr lang="en-US" sz="1700" dirty="0"/>
              <a:t>: </a:t>
            </a:r>
            <a:r>
              <a:rPr lang="en-US" sz="1700" b="1" dirty="0"/>
              <a:t>Pedestrian</a:t>
            </a:r>
            <a:r>
              <a:rPr lang="en-US" sz="1700" dirty="0"/>
              <a:t> (vs cyclist, SMVs)</a:t>
            </a:r>
          </a:p>
          <a:p>
            <a:pPr lvl="1"/>
            <a:r>
              <a:rPr lang="en-US" sz="1700" i="1" u="sng" dirty="0"/>
              <a:t>Injury</a:t>
            </a:r>
            <a:r>
              <a:rPr lang="en-US" sz="1700" dirty="0"/>
              <a:t>: </a:t>
            </a:r>
            <a:r>
              <a:rPr lang="en-US" sz="1700" b="1" dirty="0"/>
              <a:t>No injury</a:t>
            </a:r>
            <a:r>
              <a:rPr lang="en-US" sz="1700" dirty="0"/>
              <a:t> (40-45% chance) and </a:t>
            </a:r>
            <a:r>
              <a:rPr lang="en-US" sz="1700" b="1" dirty="0"/>
              <a:t>major</a:t>
            </a:r>
            <a:r>
              <a:rPr lang="en-US" sz="1700" dirty="0"/>
              <a:t> </a:t>
            </a:r>
            <a:r>
              <a:rPr lang="en-US" sz="1700" b="1" dirty="0"/>
              <a:t>injury</a:t>
            </a:r>
            <a:r>
              <a:rPr lang="en-US" sz="1700" dirty="0"/>
              <a:t> (36-38%).</a:t>
            </a:r>
          </a:p>
          <a:p>
            <a:r>
              <a:rPr lang="en-US" sz="2000" dirty="0"/>
              <a:t>Special observations:</a:t>
            </a:r>
          </a:p>
          <a:p>
            <a:pPr lvl="1"/>
            <a:r>
              <a:rPr lang="en-US" sz="1700" i="1" u="sng" dirty="0"/>
              <a:t>Light condition</a:t>
            </a:r>
            <a:r>
              <a:rPr lang="en-US" sz="1700" dirty="0"/>
              <a:t>:</a:t>
            </a:r>
            <a:r>
              <a:rPr lang="en-US" sz="1700" b="1" dirty="0"/>
              <a:t> </a:t>
            </a:r>
            <a:r>
              <a:rPr lang="en-US" sz="1700" dirty="0"/>
              <a:t>Number of collisions </a:t>
            </a:r>
            <a:r>
              <a:rPr lang="en-US" sz="1700" b="1" dirty="0"/>
              <a:t>at night</a:t>
            </a:r>
            <a:r>
              <a:rPr lang="en-US" sz="1700" dirty="0"/>
              <a:t> </a:t>
            </a:r>
            <a:r>
              <a:rPr lang="en-US" sz="1700" b="1" dirty="0"/>
              <a:t>decreased more slowly</a:t>
            </a:r>
            <a:r>
              <a:rPr lang="en-US" sz="1700" dirty="0"/>
              <a:t> </a:t>
            </a:r>
            <a:r>
              <a:rPr lang="en-US" sz="1700" b="1" dirty="0"/>
              <a:t>than those in day</a:t>
            </a:r>
            <a:r>
              <a:rPr lang="en-US" sz="1700" dirty="0"/>
              <a:t>.</a:t>
            </a:r>
          </a:p>
          <a:p>
            <a:pPr lvl="1"/>
            <a:r>
              <a:rPr lang="en-US" sz="1700" i="1" u="sng" dirty="0"/>
              <a:t>Light condition</a:t>
            </a:r>
            <a:r>
              <a:rPr lang="en-US" sz="1700" dirty="0"/>
              <a:t>:</a:t>
            </a:r>
            <a:r>
              <a:rPr lang="en-US" sz="1700" b="1" dirty="0"/>
              <a:t> </a:t>
            </a:r>
            <a:r>
              <a:rPr lang="en-US" sz="1700" dirty="0"/>
              <a:t>During </a:t>
            </a:r>
            <a:r>
              <a:rPr lang="en-US" sz="1700" b="1" dirty="0"/>
              <a:t>dark and dawn</a:t>
            </a:r>
            <a:r>
              <a:rPr lang="en-US" sz="1700" dirty="0"/>
              <a:t>, </a:t>
            </a:r>
            <a:r>
              <a:rPr lang="en-US" sz="1700" b="1" dirty="0"/>
              <a:t>fatal</a:t>
            </a:r>
            <a:r>
              <a:rPr lang="en-US" sz="1700" dirty="0"/>
              <a:t> injury had greater chance.</a:t>
            </a:r>
          </a:p>
          <a:p>
            <a:pPr lvl="1"/>
            <a:r>
              <a:rPr lang="en-US" sz="1700" i="1" u="sng" dirty="0"/>
              <a:t>Road condition &amp; Visibility</a:t>
            </a:r>
            <a:r>
              <a:rPr lang="en-US" sz="1700" dirty="0"/>
              <a:t>:</a:t>
            </a:r>
            <a:r>
              <a:rPr lang="en-US" sz="1700" b="1" dirty="0"/>
              <a:t> </a:t>
            </a:r>
            <a:r>
              <a:rPr lang="en-US" sz="1700" dirty="0"/>
              <a:t>In </a:t>
            </a:r>
            <a:r>
              <a:rPr lang="en-US" sz="1700" b="1" dirty="0"/>
              <a:t>snow</a:t>
            </a:r>
            <a:r>
              <a:rPr lang="en-US" sz="1700" dirty="0"/>
              <a:t> and on </a:t>
            </a:r>
            <a:r>
              <a:rPr lang="en-US" sz="1700" b="1" dirty="0"/>
              <a:t>icy roads</a:t>
            </a:r>
            <a:r>
              <a:rPr lang="en-US" sz="1700" dirty="0"/>
              <a:t>, </a:t>
            </a:r>
            <a:r>
              <a:rPr lang="en-US" sz="1700" b="1" dirty="0"/>
              <a:t>minor</a:t>
            </a:r>
            <a:r>
              <a:rPr lang="en-US" sz="1700" dirty="0"/>
              <a:t> injury happened more. On </a:t>
            </a:r>
            <a:r>
              <a:rPr lang="en-US" sz="1700" b="1" dirty="0"/>
              <a:t>gravel roads</a:t>
            </a:r>
            <a:r>
              <a:rPr lang="en-US" sz="1700" dirty="0"/>
              <a:t>, </a:t>
            </a:r>
            <a:r>
              <a:rPr lang="en-US" sz="1700" b="1" dirty="0"/>
              <a:t>major</a:t>
            </a:r>
            <a:r>
              <a:rPr lang="en-US" sz="1700" dirty="0"/>
              <a:t> injury.</a:t>
            </a:r>
          </a:p>
          <a:p>
            <a:pPr lvl="1"/>
            <a:r>
              <a:rPr lang="en-US" sz="1700" i="1" u="sng" dirty="0"/>
              <a:t>Impact type</a:t>
            </a:r>
            <a:r>
              <a:rPr lang="en-US" sz="1700" dirty="0"/>
              <a:t>:</a:t>
            </a:r>
            <a:r>
              <a:rPr lang="en-US" sz="1700" b="1" dirty="0"/>
              <a:t> </a:t>
            </a:r>
            <a:r>
              <a:rPr lang="en-US" sz="1700" dirty="0"/>
              <a:t>In an </a:t>
            </a:r>
            <a:r>
              <a:rPr lang="en-US" sz="1700" b="1" dirty="0"/>
              <a:t>approaching impact </a:t>
            </a:r>
            <a:r>
              <a:rPr lang="en-US" sz="1700" dirty="0"/>
              <a:t>collision, </a:t>
            </a:r>
            <a:r>
              <a:rPr lang="en-US" sz="1700" b="1" dirty="0"/>
              <a:t>major and minor </a:t>
            </a:r>
            <a:r>
              <a:rPr lang="en-US" sz="1700" dirty="0"/>
              <a:t>injury were more likely to happen.</a:t>
            </a:r>
          </a:p>
          <a:p>
            <a:pPr lvl="1"/>
            <a:r>
              <a:rPr lang="en-US" sz="1700" i="1" u="sng" dirty="0"/>
              <a:t>Special involvement</a:t>
            </a:r>
            <a:r>
              <a:rPr lang="en-US" sz="1700" dirty="0"/>
              <a:t>:</a:t>
            </a:r>
            <a:r>
              <a:rPr lang="en-US" sz="1700" b="1" dirty="0"/>
              <a:t> </a:t>
            </a:r>
            <a:r>
              <a:rPr lang="en-US" sz="1700" dirty="0"/>
              <a:t>In collisions involving </a:t>
            </a:r>
            <a:r>
              <a:rPr lang="en-US" sz="1700" b="1" dirty="0"/>
              <a:t>SMVs</a:t>
            </a:r>
            <a:r>
              <a:rPr lang="en-US" sz="1700" dirty="0"/>
              <a:t>, </a:t>
            </a:r>
            <a:r>
              <a:rPr lang="en-US" sz="1700" b="1" dirty="0"/>
              <a:t>major</a:t>
            </a:r>
            <a:r>
              <a:rPr lang="en-US" sz="1700" dirty="0"/>
              <a:t> injury mainly occurred. </a:t>
            </a:r>
          </a:p>
          <a:p>
            <a:r>
              <a:rPr lang="en-US" sz="2000" dirty="0"/>
              <a:t>Once snow or wind had started:</a:t>
            </a:r>
          </a:p>
          <a:p>
            <a:pPr lvl="1"/>
            <a:r>
              <a:rPr lang="en-US" sz="1700" dirty="0"/>
              <a:t>The </a:t>
            </a:r>
            <a:r>
              <a:rPr lang="en-US" sz="1700" b="1" dirty="0"/>
              <a:t>heavier the snow</a:t>
            </a:r>
            <a:r>
              <a:rPr lang="en-US" sz="1700" dirty="0"/>
              <a:t>, the </a:t>
            </a:r>
            <a:r>
              <a:rPr lang="en-US" sz="1700" b="1" dirty="0"/>
              <a:t>fewer collisions </a:t>
            </a:r>
            <a:r>
              <a:rPr lang="en-US" sz="1700" dirty="0"/>
              <a:t>of almost all types.</a:t>
            </a:r>
          </a:p>
          <a:p>
            <a:pPr lvl="1"/>
            <a:r>
              <a:rPr lang="en-US" sz="1700" dirty="0"/>
              <a:t>The </a:t>
            </a:r>
            <a:r>
              <a:rPr lang="en-US" sz="1700" b="1" dirty="0"/>
              <a:t>stronger the wind</a:t>
            </a:r>
            <a:r>
              <a:rPr lang="en-US" sz="1700" dirty="0"/>
              <a:t>, the </a:t>
            </a:r>
            <a:r>
              <a:rPr lang="en-US" sz="1700" b="1" dirty="0"/>
              <a:t>fewer rear collisions </a:t>
            </a:r>
            <a:r>
              <a:rPr lang="en-US" sz="1700" dirty="0"/>
              <a:t>as well as </a:t>
            </a:r>
            <a:r>
              <a:rPr lang="en-US" sz="1700" b="1" dirty="0"/>
              <a:t>fewer</a:t>
            </a:r>
            <a:r>
              <a:rPr lang="en-US" sz="1700" dirty="0"/>
              <a:t> collisions involving </a:t>
            </a:r>
            <a:r>
              <a:rPr lang="en-US" sz="1700" b="1" dirty="0"/>
              <a:t>SMVs</a:t>
            </a:r>
            <a:r>
              <a:rPr lang="en-US" sz="1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8854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DAE8A-8DAB-DEFF-D6FE-3235B753BE1E}"/>
              </a:ext>
            </a:extLst>
          </p:cNvPr>
          <p:cNvSpPr txBox="1"/>
          <p:nvPr/>
        </p:nvSpPr>
        <p:spPr>
          <a:xfrm>
            <a:off x="3117476" y="2635623"/>
            <a:ext cx="5957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53481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23D0E-81C3-D776-7F33-3FAD500FB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47" y="234857"/>
            <a:ext cx="10515600" cy="800567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B849-D539-D163-309F-C0451BD73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947" y="1290918"/>
            <a:ext cx="4820770" cy="58763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b="1" dirty="0"/>
              <a:t>Structured Data</a:t>
            </a: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2600" dirty="0"/>
              <a:t>Toronto’s weather</a:t>
            </a:r>
          </a:p>
          <a:p>
            <a:pPr marL="0" indent="0" algn="ctr">
              <a:buNone/>
            </a:pPr>
            <a:endParaRPr lang="en-US" sz="1800" dirty="0">
              <a:hlinkClick r:id="rId2"/>
            </a:endParaRPr>
          </a:p>
          <a:p>
            <a:pPr marL="0" indent="0" algn="ctr">
              <a:buNone/>
            </a:pPr>
            <a:r>
              <a:rPr lang="en-US" sz="1600" dirty="0">
                <a:hlinkClick r:id="rId2"/>
              </a:rPr>
              <a:t>https://toronto.weatherstats.ca/download.html</a:t>
            </a: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200" dirty="0"/>
          </a:p>
          <a:p>
            <a:pPr marL="0" indent="0" algn="ctr">
              <a:buNone/>
            </a:pPr>
            <a:r>
              <a:rPr lang="en-US" sz="1200" dirty="0"/>
              <a:t>https://</a:t>
            </a:r>
            <a:r>
              <a:rPr lang="en-US" sz="1200" dirty="0" err="1"/>
              <a:t>www.blogto.com</a:t>
            </a:r>
            <a:r>
              <a:rPr lang="en-US" sz="1200" dirty="0"/>
              <a:t>/city/2021/09/environment-</a:t>
            </a:r>
            <a:r>
              <a:rPr lang="en-US" sz="1200" dirty="0" err="1"/>
              <a:t>canada</a:t>
            </a:r>
            <a:r>
              <a:rPr lang="en-US" sz="1200" dirty="0"/>
              <a:t>-warns-</a:t>
            </a:r>
            <a:r>
              <a:rPr lang="en-US" sz="1200" dirty="0" err="1"/>
              <a:t>toronto</a:t>
            </a:r>
            <a:r>
              <a:rPr lang="en-US" sz="1200" dirty="0"/>
              <a:t>-rain/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BFB0AF-FAB6-5A80-0AAD-3A2098C0EE67}"/>
              </a:ext>
            </a:extLst>
          </p:cNvPr>
          <p:cNvSpPr txBox="1">
            <a:spLocks/>
          </p:cNvSpPr>
          <p:nvPr/>
        </p:nvSpPr>
        <p:spPr>
          <a:xfrm>
            <a:off x="5661212" y="1290918"/>
            <a:ext cx="5728447" cy="57687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600" b="1" dirty="0"/>
              <a:t>Semi-structured Data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600" dirty="0"/>
              <a:t>KSI (Killed or Seriously Injured) data</a:t>
            </a:r>
            <a:endParaRPr lang="en-US" sz="220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Toronto Police Service, Public Safety Data Portal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hlinkClick r:id="rId3"/>
              </a:rPr>
              <a:t>https://data.torontopolice.on.ca/datasets/TorontoPS::ksi/explore?location=43.722211%2C-79.380682%2C10.00&amp;showTable=true</a:t>
            </a: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300" dirty="0"/>
              <a:t>https://</a:t>
            </a:r>
            <a:r>
              <a:rPr lang="en-US" sz="1300" dirty="0" err="1"/>
              <a:t>www.blogto.com</a:t>
            </a:r>
            <a:r>
              <a:rPr lang="en-US" sz="1300" dirty="0"/>
              <a:t>/city/2020/02/environment-canada-special-weather-statement-toronto-feb-24/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</p:txBody>
      </p:sp>
      <p:pic>
        <p:nvPicPr>
          <p:cNvPr id="2050" name="Picture 2" descr="Environment Canada issues special weather statement for Toronto ahead of  snow storm">
            <a:extLst>
              <a:ext uri="{FF2B5EF4-FFF2-40B4-BE49-F238E27FC236}">
                <a16:creationId xmlns:a16="http://schemas.microsoft.com/office/drawing/2014/main" id="{4887F24C-400E-F910-E2F1-AFFBF624A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912" y="3747012"/>
            <a:ext cx="3671046" cy="244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nvironment Canada warns that Toronto should expect lots of rain this week">
            <a:extLst>
              <a:ext uri="{FF2B5EF4-FFF2-40B4-BE49-F238E27FC236}">
                <a16:creationId xmlns:a16="http://schemas.microsoft.com/office/drawing/2014/main" id="{0CC4C131-BE9B-C15C-C2FC-62E17524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532" y="3747012"/>
            <a:ext cx="3681599" cy="244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913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23D0E-81C3-D776-7F33-3FAD500FB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47" y="234857"/>
            <a:ext cx="10515600" cy="800567"/>
          </a:xfrm>
        </p:spPr>
        <p:txBody>
          <a:bodyPr/>
          <a:lstStyle/>
          <a:p>
            <a:r>
              <a:rPr lang="en-US" dirty="0"/>
              <a:t>Data Pipeline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F4DEFB0E-A765-9B6B-17B6-C97BD4F10367}"/>
              </a:ext>
            </a:extLst>
          </p:cNvPr>
          <p:cNvSpPr/>
          <p:nvPr/>
        </p:nvSpPr>
        <p:spPr>
          <a:xfrm>
            <a:off x="3705788" y="1465727"/>
            <a:ext cx="1163165" cy="79337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MongoDB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545D4B-3C3D-4FC3-3581-62987E35D8EC}"/>
              </a:ext>
            </a:extLst>
          </p:cNvPr>
          <p:cNvCxnSpPr>
            <a:cxnSpLocks/>
          </p:cNvCxnSpPr>
          <p:nvPr/>
        </p:nvCxnSpPr>
        <p:spPr>
          <a:xfrm>
            <a:off x="6650248" y="4941786"/>
            <a:ext cx="0" cy="416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0A2E06-511A-5C4A-BAB9-74BEB3FE6D8A}"/>
              </a:ext>
            </a:extLst>
          </p:cNvPr>
          <p:cNvSpPr/>
          <p:nvPr/>
        </p:nvSpPr>
        <p:spPr>
          <a:xfrm>
            <a:off x="3615018" y="2837329"/>
            <a:ext cx="1344706" cy="430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PySpark</a:t>
            </a:r>
            <a:endParaRPr lang="en-US" sz="1600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DFFB694-510B-FA4F-CAE0-CE067B80BB32}"/>
              </a:ext>
            </a:extLst>
          </p:cNvPr>
          <p:cNvCxnSpPr>
            <a:stCxn id="16" idx="2"/>
            <a:endCxn id="17" idx="4"/>
          </p:cNvCxnSpPr>
          <p:nvPr/>
        </p:nvCxnSpPr>
        <p:spPr>
          <a:xfrm rot="5400000">
            <a:off x="3595970" y="3678888"/>
            <a:ext cx="1102654" cy="280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n 25">
            <a:extLst>
              <a:ext uri="{FF2B5EF4-FFF2-40B4-BE49-F238E27FC236}">
                <a16:creationId xmlns:a16="http://schemas.microsoft.com/office/drawing/2014/main" id="{3C90A65F-53B8-2DD6-EE16-46305D995597}"/>
              </a:ext>
            </a:extLst>
          </p:cNvPr>
          <p:cNvSpPr/>
          <p:nvPr/>
        </p:nvSpPr>
        <p:spPr>
          <a:xfrm>
            <a:off x="5759812" y="5392273"/>
            <a:ext cx="1532964" cy="75303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Warehouse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D74B15-AA54-99D5-5B72-F279A20E224B}"/>
              </a:ext>
            </a:extLst>
          </p:cNvPr>
          <p:cNvSpPr/>
          <p:nvPr/>
        </p:nvSpPr>
        <p:spPr>
          <a:xfrm>
            <a:off x="2568388" y="5553630"/>
            <a:ext cx="1344706" cy="430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SSIS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F66C29-56B4-85D2-7931-92FC2CE0BADF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240741" y="4746806"/>
            <a:ext cx="0" cy="806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A403DF-AE9F-9FED-79F4-53CA4E7D13B6}"/>
              </a:ext>
            </a:extLst>
          </p:cNvPr>
          <p:cNvCxnSpPr>
            <a:stCxn id="27" idx="3"/>
            <a:endCxn id="26" idx="2"/>
          </p:cNvCxnSpPr>
          <p:nvPr/>
        </p:nvCxnSpPr>
        <p:spPr>
          <a:xfrm>
            <a:off x="3913094" y="5768783"/>
            <a:ext cx="1846718" cy="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3CDDD8-565E-AD9A-C73F-7B3A8C75649A}"/>
              </a:ext>
            </a:extLst>
          </p:cNvPr>
          <p:cNvCxnSpPr>
            <a:cxnSpLocks/>
          </p:cNvCxnSpPr>
          <p:nvPr/>
        </p:nvCxnSpPr>
        <p:spPr>
          <a:xfrm>
            <a:off x="7292776" y="5768786"/>
            <a:ext cx="13043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7639961-D5C8-859E-7AEA-D71F422190F0}"/>
              </a:ext>
            </a:extLst>
          </p:cNvPr>
          <p:cNvSpPr/>
          <p:nvPr/>
        </p:nvSpPr>
        <p:spPr>
          <a:xfrm>
            <a:off x="8597141" y="5553630"/>
            <a:ext cx="1344706" cy="430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Visualization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B421B5-888A-876B-0641-3473B8788E12}"/>
              </a:ext>
            </a:extLst>
          </p:cNvPr>
          <p:cNvSpPr/>
          <p:nvPr/>
        </p:nvSpPr>
        <p:spPr>
          <a:xfrm>
            <a:off x="5902118" y="4477872"/>
            <a:ext cx="1344706" cy="430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PySpark</a:t>
            </a:r>
            <a:endParaRPr lang="en-US" sz="16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26B661-FF29-3DFB-7696-982A3C1B0FE1}"/>
              </a:ext>
            </a:extLst>
          </p:cNvPr>
          <p:cNvCxnSpPr>
            <a:cxnSpLocks/>
          </p:cNvCxnSpPr>
          <p:nvPr/>
        </p:nvCxnSpPr>
        <p:spPr>
          <a:xfrm>
            <a:off x="6509041" y="4941785"/>
            <a:ext cx="0" cy="41686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BA29032-DDB8-4126-BDEF-1A901775BCBA}"/>
              </a:ext>
            </a:extLst>
          </p:cNvPr>
          <p:cNvCxnSpPr>
            <a:cxnSpLocks/>
          </p:cNvCxnSpPr>
          <p:nvPr/>
        </p:nvCxnSpPr>
        <p:spPr>
          <a:xfrm>
            <a:off x="4287370" y="2259105"/>
            <a:ext cx="0" cy="55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1C4437-4858-253A-24A4-762F4EAF894F}"/>
              </a:ext>
            </a:extLst>
          </p:cNvPr>
          <p:cNvGrpSpPr/>
          <p:nvPr/>
        </p:nvGrpSpPr>
        <p:grpSpPr>
          <a:xfrm>
            <a:off x="20171" y="1465728"/>
            <a:ext cx="3987052" cy="3281078"/>
            <a:chOff x="20171" y="1465728"/>
            <a:chExt cx="3987052" cy="3281078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946170EF-2641-171C-385C-8B70635A3E61}"/>
                </a:ext>
              </a:extLst>
            </p:cNvPr>
            <p:cNvSpPr/>
            <p:nvPr/>
          </p:nvSpPr>
          <p:spPr>
            <a:xfrm>
              <a:off x="2474259" y="3993771"/>
              <a:ext cx="1532964" cy="753035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Transactional Database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4D1ADF05-4294-AAED-A8AE-DB54FE4BF3ED}"/>
                </a:ext>
              </a:extLst>
            </p:cNvPr>
            <p:cNvCxnSpPr>
              <a:stCxn id="15" idx="2"/>
              <a:endCxn id="17" idx="2"/>
            </p:cNvCxnSpPr>
            <p:nvPr/>
          </p:nvCxnSpPr>
          <p:spPr>
            <a:xfrm rot="16200000" flipH="1">
              <a:off x="1758205" y="3654235"/>
              <a:ext cx="1102654" cy="3294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4D225E-9119-9FA3-C2C8-DC2CCC4B48F1}"/>
                </a:ext>
              </a:extLst>
            </p:cNvPr>
            <p:cNvGrpSpPr/>
            <p:nvPr/>
          </p:nvGrpSpPr>
          <p:grpSpPr>
            <a:xfrm>
              <a:off x="20171" y="1465728"/>
              <a:ext cx="2796988" cy="1801907"/>
              <a:chOff x="20171" y="1465728"/>
              <a:chExt cx="2796988" cy="1801907"/>
            </a:xfrm>
          </p:grpSpPr>
          <p:sp>
            <p:nvSpPr>
              <p:cNvPr id="7" name="Can 6">
                <a:extLst>
                  <a:ext uri="{FF2B5EF4-FFF2-40B4-BE49-F238E27FC236}">
                    <a16:creationId xmlns:a16="http://schemas.microsoft.com/office/drawing/2014/main" id="{4E49131B-85A3-A8A2-58DC-285D6B7D0D62}"/>
                  </a:ext>
                </a:extLst>
              </p:cNvPr>
              <p:cNvSpPr/>
              <p:nvPr/>
            </p:nvSpPr>
            <p:spPr>
              <a:xfrm>
                <a:off x="1653988" y="1465728"/>
                <a:ext cx="981636" cy="793377"/>
              </a:xfrm>
              <a:prstGeom prst="can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DBFS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64BD14A-C275-2B14-815E-A57773F9F1D2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2144806" y="2259105"/>
                <a:ext cx="0" cy="5513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CB7DDA0-3898-7C10-47E4-DBEA13C82046}"/>
                  </a:ext>
                </a:extLst>
              </p:cNvPr>
              <p:cNvSpPr/>
              <p:nvPr/>
            </p:nvSpPr>
            <p:spPr>
              <a:xfrm>
                <a:off x="1472453" y="2837329"/>
                <a:ext cx="1344706" cy="43030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PySpark</a:t>
                </a:r>
                <a:endParaRPr lang="en-US" sz="160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9DF028E-37A9-1A94-5D03-D2B20BE1CB0A}"/>
                  </a:ext>
                </a:extLst>
              </p:cNvPr>
              <p:cNvSpPr txBox="1"/>
              <p:nvPr/>
            </p:nvSpPr>
            <p:spPr>
              <a:xfrm>
                <a:off x="20171" y="1553306"/>
                <a:ext cx="159861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Structured Data</a:t>
                </a:r>
              </a:p>
              <a:p>
                <a:pPr algn="ctr"/>
                <a:r>
                  <a:rPr lang="en-US" sz="1600" dirty="0"/>
                  <a:t>(csv)</a:t>
                </a: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E8D5C24-E2E2-DA7B-CD1B-07E7FE87F9AE}"/>
              </a:ext>
            </a:extLst>
          </p:cNvPr>
          <p:cNvSpPr txBox="1"/>
          <p:nvPr/>
        </p:nvSpPr>
        <p:spPr>
          <a:xfrm>
            <a:off x="4905936" y="1553307"/>
            <a:ext cx="2051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Semi-structured Data</a:t>
            </a:r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json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628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887E651E-2FB3-466D-0608-174C3BC456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13" y="2033664"/>
            <a:ext cx="9206762" cy="466338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CC1CE9F-8549-4F30-683C-4173B6666BD0}"/>
              </a:ext>
            </a:extLst>
          </p:cNvPr>
          <p:cNvGrpSpPr/>
          <p:nvPr/>
        </p:nvGrpSpPr>
        <p:grpSpPr>
          <a:xfrm>
            <a:off x="480725" y="1181714"/>
            <a:ext cx="1532964" cy="3744835"/>
            <a:chOff x="205061" y="1009185"/>
            <a:chExt cx="1532964" cy="3744835"/>
          </a:xfrm>
        </p:grpSpPr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F1F08256-AB4B-033B-7F4D-C5DA69C33EEF}"/>
                </a:ext>
              </a:extLst>
            </p:cNvPr>
            <p:cNvSpPr/>
            <p:nvPr/>
          </p:nvSpPr>
          <p:spPr>
            <a:xfrm>
              <a:off x="205061" y="4000985"/>
              <a:ext cx="1532964" cy="753035"/>
            </a:xfrm>
            <a:prstGeom prst="can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Transactional Database</a:t>
              </a:r>
            </a:p>
          </p:txBody>
        </p:sp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BE1EB68C-056B-8CA7-4D08-39DC464B88A1}"/>
                </a:ext>
              </a:extLst>
            </p:cNvPr>
            <p:cNvSpPr/>
            <p:nvPr/>
          </p:nvSpPr>
          <p:spPr>
            <a:xfrm>
              <a:off x="480725" y="1647748"/>
              <a:ext cx="981636" cy="793377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DBFS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53587A3-D38E-E94B-9BC2-76ACEE553541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971543" y="2441125"/>
              <a:ext cx="0" cy="551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EB39C39-A01B-68E6-F545-6F4A0CE21B7F}"/>
                </a:ext>
              </a:extLst>
            </p:cNvPr>
            <p:cNvSpPr/>
            <p:nvPr/>
          </p:nvSpPr>
          <p:spPr>
            <a:xfrm>
              <a:off x="299190" y="3019349"/>
              <a:ext cx="1344706" cy="4303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PySpark</a:t>
              </a:r>
              <a:endParaRPr lang="en-US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EDE5B8-850D-CD75-919B-178D6CE13F98}"/>
                </a:ext>
              </a:extLst>
            </p:cNvPr>
            <p:cNvSpPr txBox="1"/>
            <p:nvPr/>
          </p:nvSpPr>
          <p:spPr>
            <a:xfrm>
              <a:off x="349619" y="1009185"/>
              <a:ext cx="1243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Structured Data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588AAE7-8E8A-0B2E-C08A-531F16F0854D}"/>
                </a:ext>
              </a:extLst>
            </p:cNvPr>
            <p:cNvCxnSpPr>
              <a:cxnSpLocks/>
            </p:cNvCxnSpPr>
            <p:nvPr/>
          </p:nvCxnSpPr>
          <p:spPr>
            <a:xfrm>
              <a:off x="971543" y="3449655"/>
              <a:ext cx="0" cy="551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DDE824E4-A85C-F7F6-3BEF-671DA8B4DE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07" y="225652"/>
            <a:ext cx="8861678" cy="162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22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B4DC3DB-4FF9-E39D-26E1-7231D20EA767}"/>
              </a:ext>
            </a:extLst>
          </p:cNvPr>
          <p:cNvGrpSpPr/>
          <p:nvPr/>
        </p:nvGrpSpPr>
        <p:grpSpPr>
          <a:xfrm>
            <a:off x="429779" y="1174102"/>
            <a:ext cx="1532964" cy="3717941"/>
            <a:chOff x="205061" y="1036079"/>
            <a:chExt cx="1532964" cy="3717941"/>
          </a:xfrm>
        </p:grpSpPr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F1F08256-AB4B-033B-7F4D-C5DA69C33EEF}"/>
                </a:ext>
              </a:extLst>
            </p:cNvPr>
            <p:cNvSpPr/>
            <p:nvPr/>
          </p:nvSpPr>
          <p:spPr>
            <a:xfrm>
              <a:off x="205061" y="4000985"/>
              <a:ext cx="1532964" cy="753035"/>
            </a:xfrm>
            <a:prstGeom prst="can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Transactional Database</a:t>
              </a:r>
            </a:p>
          </p:txBody>
        </p:sp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BE1EB68C-056B-8CA7-4D08-39DC464B88A1}"/>
                </a:ext>
              </a:extLst>
            </p:cNvPr>
            <p:cNvSpPr/>
            <p:nvPr/>
          </p:nvSpPr>
          <p:spPr>
            <a:xfrm>
              <a:off x="480725" y="1647748"/>
              <a:ext cx="981636" cy="793377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DBFS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53587A3-D38E-E94B-9BC2-76ACEE553541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971543" y="2441125"/>
              <a:ext cx="0" cy="551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EB39C39-A01B-68E6-F545-6F4A0CE21B7F}"/>
                </a:ext>
              </a:extLst>
            </p:cNvPr>
            <p:cNvSpPr/>
            <p:nvPr/>
          </p:nvSpPr>
          <p:spPr>
            <a:xfrm>
              <a:off x="299190" y="3019349"/>
              <a:ext cx="1344706" cy="4303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PySpark</a:t>
              </a:r>
              <a:endParaRPr lang="en-US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EDE5B8-850D-CD75-919B-178D6CE13F98}"/>
                </a:ext>
              </a:extLst>
            </p:cNvPr>
            <p:cNvSpPr txBox="1"/>
            <p:nvPr/>
          </p:nvSpPr>
          <p:spPr>
            <a:xfrm>
              <a:off x="349619" y="1036079"/>
              <a:ext cx="1243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Structured Data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588AAE7-8E8A-0B2E-C08A-531F16F0854D}"/>
                </a:ext>
              </a:extLst>
            </p:cNvPr>
            <p:cNvCxnSpPr>
              <a:cxnSpLocks/>
            </p:cNvCxnSpPr>
            <p:nvPr/>
          </p:nvCxnSpPr>
          <p:spPr>
            <a:xfrm>
              <a:off x="971543" y="3449655"/>
              <a:ext cx="0" cy="551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1F0D765-24B2-724C-35E6-8F014089B9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44" y="32834"/>
            <a:ext cx="9117766" cy="442932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F403C6-4E8C-B09C-5FA9-5B2ECB01C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44" y="4754020"/>
            <a:ext cx="8987177" cy="169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6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B4DC3DB-4FF9-E39D-26E1-7231D20EA767}"/>
              </a:ext>
            </a:extLst>
          </p:cNvPr>
          <p:cNvGrpSpPr/>
          <p:nvPr/>
        </p:nvGrpSpPr>
        <p:grpSpPr>
          <a:xfrm>
            <a:off x="429779" y="1147208"/>
            <a:ext cx="1532964" cy="3744835"/>
            <a:chOff x="205061" y="1009185"/>
            <a:chExt cx="1532964" cy="3744835"/>
          </a:xfrm>
        </p:grpSpPr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F1F08256-AB4B-033B-7F4D-C5DA69C33EEF}"/>
                </a:ext>
              </a:extLst>
            </p:cNvPr>
            <p:cNvSpPr/>
            <p:nvPr/>
          </p:nvSpPr>
          <p:spPr>
            <a:xfrm>
              <a:off x="205061" y="4000985"/>
              <a:ext cx="1532964" cy="753035"/>
            </a:xfrm>
            <a:prstGeom prst="can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Transactional Database</a:t>
              </a:r>
            </a:p>
          </p:txBody>
        </p:sp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BE1EB68C-056B-8CA7-4D08-39DC464B88A1}"/>
                </a:ext>
              </a:extLst>
            </p:cNvPr>
            <p:cNvSpPr/>
            <p:nvPr/>
          </p:nvSpPr>
          <p:spPr>
            <a:xfrm>
              <a:off x="389957" y="1620854"/>
              <a:ext cx="1163171" cy="793377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MongoDB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53587A3-D38E-E94B-9BC2-76ACEE553541}"/>
                </a:ext>
              </a:extLst>
            </p:cNvPr>
            <p:cNvCxnSpPr>
              <a:cxnSpLocks/>
              <a:stCxn id="21" idx="3"/>
              <a:endCxn id="23" idx="0"/>
            </p:cNvCxnSpPr>
            <p:nvPr/>
          </p:nvCxnSpPr>
          <p:spPr>
            <a:xfrm>
              <a:off x="971543" y="2414231"/>
              <a:ext cx="0" cy="605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EB39C39-A01B-68E6-F545-6F4A0CE21B7F}"/>
                </a:ext>
              </a:extLst>
            </p:cNvPr>
            <p:cNvSpPr/>
            <p:nvPr/>
          </p:nvSpPr>
          <p:spPr>
            <a:xfrm>
              <a:off x="299190" y="3019349"/>
              <a:ext cx="1344706" cy="4303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PySpark</a:t>
              </a:r>
              <a:endParaRPr lang="en-US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EDE5B8-850D-CD75-919B-178D6CE13F98}"/>
                </a:ext>
              </a:extLst>
            </p:cNvPr>
            <p:cNvSpPr txBox="1"/>
            <p:nvPr/>
          </p:nvSpPr>
          <p:spPr>
            <a:xfrm>
              <a:off x="205061" y="1009185"/>
              <a:ext cx="15329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Semi-structured Data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588AAE7-8E8A-0B2E-C08A-531F16F0854D}"/>
                </a:ext>
              </a:extLst>
            </p:cNvPr>
            <p:cNvCxnSpPr>
              <a:cxnSpLocks/>
            </p:cNvCxnSpPr>
            <p:nvPr/>
          </p:nvCxnSpPr>
          <p:spPr>
            <a:xfrm>
              <a:off x="971543" y="3449655"/>
              <a:ext cx="0" cy="551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88F8956-396C-C432-D1F0-E766BE45DA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097" y="127302"/>
            <a:ext cx="8842694" cy="413414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09F8290-BE2D-A3A4-8A04-1B9B5DA2AF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095" y="4440229"/>
            <a:ext cx="8842693" cy="232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89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B4DC3DB-4FF9-E39D-26E1-7231D20EA767}"/>
              </a:ext>
            </a:extLst>
          </p:cNvPr>
          <p:cNvGrpSpPr/>
          <p:nvPr/>
        </p:nvGrpSpPr>
        <p:grpSpPr>
          <a:xfrm>
            <a:off x="429779" y="1147208"/>
            <a:ext cx="1532964" cy="3744835"/>
            <a:chOff x="205061" y="1009185"/>
            <a:chExt cx="1532964" cy="3744835"/>
          </a:xfrm>
        </p:grpSpPr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F1F08256-AB4B-033B-7F4D-C5DA69C33EEF}"/>
                </a:ext>
              </a:extLst>
            </p:cNvPr>
            <p:cNvSpPr/>
            <p:nvPr/>
          </p:nvSpPr>
          <p:spPr>
            <a:xfrm>
              <a:off x="205061" y="4000985"/>
              <a:ext cx="1532964" cy="753035"/>
            </a:xfrm>
            <a:prstGeom prst="can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Transactional Database</a:t>
              </a:r>
            </a:p>
          </p:txBody>
        </p:sp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BE1EB68C-056B-8CA7-4D08-39DC464B88A1}"/>
                </a:ext>
              </a:extLst>
            </p:cNvPr>
            <p:cNvSpPr/>
            <p:nvPr/>
          </p:nvSpPr>
          <p:spPr>
            <a:xfrm>
              <a:off x="389957" y="1620854"/>
              <a:ext cx="1163171" cy="793377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MongoDB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53587A3-D38E-E94B-9BC2-76ACEE553541}"/>
                </a:ext>
              </a:extLst>
            </p:cNvPr>
            <p:cNvCxnSpPr>
              <a:cxnSpLocks/>
              <a:stCxn id="21" idx="3"/>
              <a:endCxn id="23" idx="0"/>
            </p:cNvCxnSpPr>
            <p:nvPr/>
          </p:nvCxnSpPr>
          <p:spPr>
            <a:xfrm>
              <a:off x="971543" y="2414231"/>
              <a:ext cx="0" cy="605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EB39C39-A01B-68E6-F545-6F4A0CE21B7F}"/>
                </a:ext>
              </a:extLst>
            </p:cNvPr>
            <p:cNvSpPr/>
            <p:nvPr/>
          </p:nvSpPr>
          <p:spPr>
            <a:xfrm>
              <a:off x="299190" y="3019349"/>
              <a:ext cx="1344706" cy="4303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PySpark</a:t>
              </a:r>
              <a:endParaRPr lang="en-US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EDE5B8-850D-CD75-919B-178D6CE13F98}"/>
                </a:ext>
              </a:extLst>
            </p:cNvPr>
            <p:cNvSpPr txBox="1"/>
            <p:nvPr/>
          </p:nvSpPr>
          <p:spPr>
            <a:xfrm>
              <a:off x="205061" y="1009185"/>
              <a:ext cx="15329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Semi-structured Data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588AAE7-8E8A-0B2E-C08A-531F16F0854D}"/>
                </a:ext>
              </a:extLst>
            </p:cNvPr>
            <p:cNvCxnSpPr>
              <a:cxnSpLocks/>
            </p:cNvCxnSpPr>
            <p:nvPr/>
          </p:nvCxnSpPr>
          <p:spPr>
            <a:xfrm>
              <a:off x="971543" y="3449655"/>
              <a:ext cx="0" cy="551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22ED133-1FD5-8AA4-E43D-7692CE20C4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094" y="95620"/>
            <a:ext cx="8279477" cy="418308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07B0F63-D1C8-0F24-04A3-BC13C8AA2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094" y="4515525"/>
            <a:ext cx="8348774" cy="224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73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n 17">
            <a:extLst>
              <a:ext uri="{FF2B5EF4-FFF2-40B4-BE49-F238E27FC236}">
                <a16:creationId xmlns:a16="http://schemas.microsoft.com/office/drawing/2014/main" id="{F1F08256-AB4B-033B-7F4D-C5DA69C33EEF}"/>
              </a:ext>
            </a:extLst>
          </p:cNvPr>
          <p:cNvSpPr/>
          <p:nvPr/>
        </p:nvSpPr>
        <p:spPr>
          <a:xfrm>
            <a:off x="274504" y="2931310"/>
            <a:ext cx="1532964" cy="753035"/>
          </a:xfrm>
          <a:prstGeom prst="can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Transactional Database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59B03C-5E12-722E-EDFA-11408B84F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588" y="638356"/>
            <a:ext cx="9622326" cy="57106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9F6D51-F61F-3B87-65EC-C0C16A108C7E}"/>
              </a:ext>
            </a:extLst>
          </p:cNvPr>
          <p:cNvCxnSpPr>
            <a:cxnSpLocks/>
          </p:cNvCxnSpPr>
          <p:nvPr/>
        </p:nvCxnSpPr>
        <p:spPr>
          <a:xfrm>
            <a:off x="816698" y="2379980"/>
            <a:ext cx="0" cy="55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E6647E-C8A8-CCC1-E648-09C20EFEFC5A}"/>
              </a:ext>
            </a:extLst>
          </p:cNvPr>
          <p:cNvCxnSpPr>
            <a:cxnSpLocks/>
          </p:cNvCxnSpPr>
          <p:nvPr/>
        </p:nvCxnSpPr>
        <p:spPr>
          <a:xfrm>
            <a:off x="1061178" y="3684345"/>
            <a:ext cx="0" cy="55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D96407-3F5E-39A3-3CE5-80AFA1695C68}"/>
              </a:ext>
            </a:extLst>
          </p:cNvPr>
          <p:cNvCxnSpPr>
            <a:cxnSpLocks/>
          </p:cNvCxnSpPr>
          <p:nvPr/>
        </p:nvCxnSpPr>
        <p:spPr>
          <a:xfrm>
            <a:off x="1314155" y="2379980"/>
            <a:ext cx="0" cy="55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527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2556</TotalTime>
  <Words>811</Words>
  <Application>Microsoft Macintosh PowerPoint</Application>
  <PresentationFormat>Widescreen</PresentationFormat>
  <Paragraphs>174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Open Sans</vt:lpstr>
      <vt:lpstr>Office Theme</vt:lpstr>
      <vt:lpstr>AASD4012 - Big Data Tools and Techniques</vt:lpstr>
      <vt:lpstr>Problem Statements</vt:lpstr>
      <vt:lpstr>Data Sources</vt:lpstr>
      <vt:lpstr>Data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AASD4012 - Big Data Tools and Techniques</dc:title>
  <dc:creator>Thien An Trinh</dc:creator>
  <cp:lastModifiedBy>Thien An Trinh</cp:lastModifiedBy>
  <cp:revision>133</cp:revision>
  <dcterms:created xsi:type="dcterms:W3CDTF">2023-07-06T15:36:44Z</dcterms:created>
  <dcterms:modified xsi:type="dcterms:W3CDTF">2023-07-09T13:27:28Z</dcterms:modified>
</cp:coreProperties>
</file>